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74"/>
  </p:notesMasterIdLst>
  <p:sldIdLst>
    <p:sldId id="256" r:id="rId2"/>
    <p:sldId id="290" r:id="rId3"/>
    <p:sldId id="299" r:id="rId4"/>
    <p:sldId id="291" r:id="rId5"/>
    <p:sldId id="292" r:id="rId6"/>
    <p:sldId id="297" r:id="rId7"/>
    <p:sldId id="300" r:id="rId8"/>
    <p:sldId id="298" r:id="rId9"/>
    <p:sldId id="327" r:id="rId10"/>
    <p:sldId id="293" r:id="rId11"/>
    <p:sldId id="301" r:id="rId12"/>
    <p:sldId id="302" r:id="rId13"/>
    <p:sldId id="303" r:id="rId14"/>
    <p:sldId id="304" r:id="rId15"/>
    <p:sldId id="309" r:id="rId16"/>
    <p:sldId id="310" r:id="rId17"/>
    <p:sldId id="311" r:id="rId18"/>
    <p:sldId id="317" r:id="rId19"/>
    <p:sldId id="318" r:id="rId20"/>
    <p:sldId id="294" r:id="rId21"/>
    <p:sldId id="306" r:id="rId22"/>
    <p:sldId id="312" r:id="rId23"/>
    <p:sldId id="313" r:id="rId24"/>
    <p:sldId id="315" r:id="rId25"/>
    <p:sldId id="316" r:id="rId26"/>
    <p:sldId id="319" r:id="rId27"/>
    <p:sldId id="320" r:id="rId28"/>
    <p:sldId id="321" r:id="rId29"/>
    <p:sldId id="322" r:id="rId30"/>
    <p:sldId id="323" r:id="rId31"/>
    <p:sldId id="324" r:id="rId32"/>
    <p:sldId id="325" r:id="rId33"/>
    <p:sldId id="326" r:id="rId34"/>
    <p:sldId id="295" r:id="rId35"/>
    <p:sldId id="307" r:id="rId36"/>
    <p:sldId id="330" r:id="rId37"/>
    <p:sldId id="343" r:id="rId38"/>
    <p:sldId id="344" r:id="rId39"/>
    <p:sldId id="352" r:id="rId40"/>
    <p:sldId id="353" r:id="rId41"/>
    <p:sldId id="354" r:id="rId42"/>
    <p:sldId id="349" r:id="rId43"/>
    <p:sldId id="355" r:id="rId44"/>
    <p:sldId id="361" r:id="rId45"/>
    <p:sldId id="357" r:id="rId46"/>
    <p:sldId id="358" r:id="rId47"/>
    <p:sldId id="359" r:id="rId48"/>
    <p:sldId id="360" r:id="rId49"/>
    <p:sldId id="350" r:id="rId50"/>
    <p:sldId id="351" r:id="rId51"/>
    <p:sldId id="345" r:id="rId52"/>
    <p:sldId id="346" r:id="rId53"/>
    <p:sldId id="348" r:id="rId54"/>
    <p:sldId id="356" r:id="rId55"/>
    <p:sldId id="347" r:id="rId56"/>
    <p:sldId id="328" r:id="rId57"/>
    <p:sldId id="296" r:id="rId58"/>
    <p:sldId id="308" r:id="rId59"/>
    <p:sldId id="331" r:id="rId60"/>
    <p:sldId id="332" r:id="rId61"/>
    <p:sldId id="333" r:id="rId62"/>
    <p:sldId id="334" r:id="rId63"/>
    <p:sldId id="335" r:id="rId64"/>
    <p:sldId id="336" r:id="rId65"/>
    <p:sldId id="337" r:id="rId66"/>
    <p:sldId id="338" r:id="rId67"/>
    <p:sldId id="339" r:id="rId68"/>
    <p:sldId id="340" r:id="rId69"/>
    <p:sldId id="341" r:id="rId70"/>
    <p:sldId id="342" r:id="rId71"/>
    <p:sldId id="329" r:id="rId72"/>
    <p:sldId id="305" r:id="rId73"/>
  </p:sldIdLst>
  <p:sldSz cx="12192000" cy="6858000"/>
  <p:notesSz cx="6858000" cy="9144000"/>
  <p:embeddedFontLst>
    <p:embeddedFont>
      <p:font typeface="Calibri" panose="020F0502020204030204" pitchFamily="34" charset="0"/>
      <p:regular r:id="rId75"/>
      <p:bold r:id="rId76"/>
      <p:italic r:id="rId77"/>
      <p:boldItalic r:id="rId78"/>
    </p:embeddedFont>
    <p:embeddedFont>
      <p:font typeface="新細明體" panose="02020500000000000000" pitchFamily="18" charset="-120"/>
      <p:regular r:id="rId79"/>
    </p:embeddedFont>
    <p:embeddedFont>
      <p:font typeface="Gill Sans" panose="020B0604020202020204" charset="0"/>
      <p:regular r:id="rId80"/>
      <p:bold r:id="rId81"/>
    </p:embeddedFont>
    <p:embeddedFont>
      <p:font typeface="宋体" panose="02010600030101010101" pitchFamily="2" charset="-122"/>
      <p:regular r:id="rId8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294" autoAdjust="0"/>
    <p:restoredTop sz="94660"/>
  </p:normalViewPr>
  <p:slideViewPr>
    <p:cSldViewPr snapToGrid="0">
      <p:cViewPr varScale="1">
        <p:scale>
          <a:sx n="88" d="100"/>
          <a:sy n="88" d="100"/>
        </p:scale>
        <p:origin x="389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notesMaster" Target="notesMasters/notesMaster1.xml"/><Relationship Id="rId79" Type="http://schemas.openxmlformats.org/officeDocument/2006/relationships/font" Target="fonts/font5.fntdata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font" Target="fonts/font3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font" Target="fonts/font6.fntdata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font" Target="fonts/font1.fntdata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font" Target="fonts/font4.fntdata"/><Relationship Id="rId81" Type="http://schemas.openxmlformats.org/officeDocument/2006/relationships/font" Target="fonts/font7.fntdata"/><Relationship Id="rId86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2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560397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708835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251467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16334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272035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770913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837336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96441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5122114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353305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0270965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2130056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9756983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7084797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2621814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0942238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9961222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548859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3277162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939112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393189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2203305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3495770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3321189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7547047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2161988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8697997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0100813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9058783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2919850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8531119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732268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4037559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9591738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7322160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820723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7983037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9793727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1319405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2241175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9785257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6533189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525330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6673236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4089602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04261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4255270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0148313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8476401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21795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1144423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970956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588845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051222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5082001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9993863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209128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2711275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753885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26099174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29611329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72768683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54588022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28973155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485589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87672809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57335588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90957244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866586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478295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626364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Font typeface="Gill Sans"/>
              <a:buNone/>
              <a:defRPr sz="5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2" name="Google Shape;32;p2"/>
          <p:cNvSpPr txBox="1">
            <a:spLocks noGrp="1"/>
          </p:cNvSpPr>
          <p:nvPr>
            <p:ph type="dt" idx="10"/>
          </p:nvPr>
        </p:nvSpPr>
        <p:spPr>
          <a:xfrm>
            <a:off x="777240" y="6488268"/>
            <a:ext cx="2743200" cy="233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2"/>
          <p:cNvSpPr txBox="1">
            <a:spLocks noGrp="1"/>
          </p:cNvSpPr>
          <p:nvPr>
            <p:ph type="ftr" idx="11"/>
          </p:nvPr>
        </p:nvSpPr>
        <p:spPr>
          <a:xfrm>
            <a:off x="4038600" y="6488268"/>
            <a:ext cx="4114800" cy="233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2"/>
          <p:cNvSpPr txBox="1">
            <a:spLocks noGrp="1"/>
          </p:cNvSpPr>
          <p:nvPr>
            <p:ph type="sldNum" idx="12"/>
          </p:nvPr>
        </p:nvSpPr>
        <p:spPr>
          <a:xfrm>
            <a:off x="8693150" y="6488268"/>
            <a:ext cx="2743200" cy="233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1"/>
          <p:cNvSpPr txBox="1">
            <a:spLocks noGrp="1"/>
          </p:cNvSpPr>
          <p:nvPr>
            <p:ph type="title"/>
          </p:nvPr>
        </p:nvSpPr>
        <p:spPr>
          <a:xfrm>
            <a:off x="777240" y="365125"/>
            <a:ext cx="1065911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1"/>
          <p:cNvSpPr txBox="1">
            <a:spLocks noGrp="1"/>
          </p:cNvSpPr>
          <p:nvPr>
            <p:ph type="body" idx="1"/>
          </p:nvPr>
        </p:nvSpPr>
        <p:spPr>
          <a:xfrm rot="5400000">
            <a:off x="3931126" y="-1328261"/>
            <a:ext cx="4351338" cy="10659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9" name="Google Shape;89;p11"/>
          <p:cNvSpPr txBox="1">
            <a:spLocks noGrp="1"/>
          </p:cNvSpPr>
          <p:nvPr>
            <p:ph type="dt" idx="10"/>
          </p:nvPr>
        </p:nvSpPr>
        <p:spPr>
          <a:xfrm>
            <a:off x="777240" y="6488268"/>
            <a:ext cx="2743200" cy="233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1"/>
          <p:cNvSpPr txBox="1">
            <a:spLocks noGrp="1"/>
          </p:cNvSpPr>
          <p:nvPr>
            <p:ph type="ftr" idx="11"/>
          </p:nvPr>
        </p:nvSpPr>
        <p:spPr>
          <a:xfrm>
            <a:off x="4038600" y="6488268"/>
            <a:ext cx="4114800" cy="233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1"/>
          <p:cNvSpPr txBox="1">
            <a:spLocks noGrp="1"/>
          </p:cNvSpPr>
          <p:nvPr>
            <p:ph type="sldNum" idx="12"/>
          </p:nvPr>
        </p:nvSpPr>
        <p:spPr>
          <a:xfrm>
            <a:off x="8693150" y="6488268"/>
            <a:ext cx="2743200" cy="233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5" name="Google Shape;95;p12"/>
          <p:cNvSpPr txBox="1">
            <a:spLocks noGrp="1"/>
          </p:cNvSpPr>
          <p:nvPr>
            <p:ph type="dt" idx="10"/>
          </p:nvPr>
        </p:nvSpPr>
        <p:spPr>
          <a:xfrm>
            <a:off x="777240" y="6488268"/>
            <a:ext cx="2743200" cy="233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2"/>
          <p:cNvSpPr txBox="1">
            <a:spLocks noGrp="1"/>
          </p:cNvSpPr>
          <p:nvPr>
            <p:ph type="ftr" idx="11"/>
          </p:nvPr>
        </p:nvSpPr>
        <p:spPr>
          <a:xfrm>
            <a:off x="4038600" y="6488268"/>
            <a:ext cx="4114800" cy="233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2"/>
          <p:cNvSpPr txBox="1">
            <a:spLocks noGrp="1"/>
          </p:cNvSpPr>
          <p:nvPr>
            <p:ph type="sldNum" idx="12"/>
          </p:nvPr>
        </p:nvSpPr>
        <p:spPr>
          <a:xfrm>
            <a:off x="8693150" y="6488268"/>
            <a:ext cx="2743200" cy="233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"/>
          <p:cNvSpPr txBox="1">
            <a:spLocks noGrp="1"/>
          </p:cNvSpPr>
          <p:nvPr>
            <p:ph type="title"/>
          </p:nvPr>
        </p:nvSpPr>
        <p:spPr>
          <a:xfrm>
            <a:off x="777240" y="365125"/>
            <a:ext cx="1065911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3"/>
          <p:cNvSpPr txBox="1">
            <a:spLocks noGrp="1"/>
          </p:cNvSpPr>
          <p:nvPr>
            <p:ph type="body" idx="1"/>
          </p:nvPr>
        </p:nvSpPr>
        <p:spPr>
          <a:xfrm>
            <a:off x="777240" y="1825625"/>
            <a:ext cx="1065911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" name="Google Shape;38;p3"/>
          <p:cNvSpPr txBox="1">
            <a:spLocks noGrp="1"/>
          </p:cNvSpPr>
          <p:nvPr>
            <p:ph type="dt" idx="10"/>
          </p:nvPr>
        </p:nvSpPr>
        <p:spPr>
          <a:xfrm>
            <a:off x="777240" y="6488268"/>
            <a:ext cx="2743200" cy="233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3"/>
          <p:cNvSpPr txBox="1">
            <a:spLocks noGrp="1"/>
          </p:cNvSpPr>
          <p:nvPr>
            <p:ph type="ftr" idx="11"/>
          </p:nvPr>
        </p:nvSpPr>
        <p:spPr>
          <a:xfrm>
            <a:off x="4038600" y="6488268"/>
            <a:ext cx="4114800" cy="233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ldNum" idx="12"/>
          </p:nvPr>
        </p:nvSpPr>
        <p:spPr>
          <a:xfrm>
            <a:off x="8693150" y="6488268"/>
            <a:ext cx="2743200" cy="233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4"/>
          <p:cNvSpPr txBox="1">
            <a:spLocks noGrp="1"/>
          </p:cNvSpPr>
          <p:nvPr>
            <p:ph type="title"/>
          </p:nvPr>
        </p:nvSpPr>
        <p:spPr>
          <a:xfrm>
            <a:off x="777240" y="1709738"/>
            <a:ext cx="10570210" cy="2758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Font typeface="Gill Sans"/>
              <a:buNone/>
              <a:defRPr sz="5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4"/>
          <p:cNvSpPr txBox="1">
            <a:spLocks noGrp="1"/>
          </p:cNvSpPr>
          <p:nvPr>
            <p:ph type="body" idx="1"/>
          </p:nvPr>
        </p:nvSpPr>
        <p:spPr>
          <a:xfrm>
            <a:off x="777240" y="4589463"/>
            <a:ext cx="1057021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2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4"/>
          <p:cNvSpPr txBox="1">
            <a:spLocks noGrp="1"/>
          </p:cNvSpPr>
          <p:nvPr>
            <p:ph type="dt" idx="10"/>
          </p:nvPr>
        </p:nvSpPr>
        <p:spPr>
          <a:xfrm>
            <a:off x="777240" y="6488268"/>
            <a:ext cx="2743200" cy="233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4"/>
          <p:cNvSpPr txBox="1">
            <a:spLocks noGrp="1"/>
          </p:cNvSpPr>
          <p:nvPr>
            <p:ph type="ftr" idx="11"/>
          </p:nvPr>
        </p:nvSpPr>
        <p:spPr>
          <a:xfrm>
            <a:off x="4038600" y="6488268"/>
            <a:ext cx="4114800" cy="233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4"/>
          <p:cNvSpPr txBox="1">
            <a:spLocks noGrp="1"/>
          </p:cNvSpPr>
          <p:nvPr>
            <p:ph type="sldNum" idx="12"/>
          </p:nvPr>
        </p:nvSpPr>
        <p:spPr>
          <a:xfrm>
            <a:off x="8693150" y="6488268"/>
            <a:ext cx="2743200" cy="233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5"/>
          <p:cNvSpPr txBox="1">
            <a:spLocks noGrp="1"/>
          </p:cNvSpPr>
          <p:nvPr>
            <p:ph type="title"/>
          </p:nvPr>
        </p:nvSpPr>
        <p:spPr>
          <a:xfrm>
            <a:off x="777240" y="365125"/>
            <a:ext cx="1065911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5"/>
          <p:cNvSpPr txBox="1">
            <a:spLocks noGrp="1"/>
          </p:cNvSpPr>
          <p:nvPr>
            <p:ph type="body" idx="1"/>
          </p:nvPr>
        </p:nvSpPr>
        <p:spPr>
          <a:xfrm>
            <a:off x="777240" y="1825625"/>
            <a:ext cx="524256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5"/>
          <p:cNvSpPr txBox="1">
            <a:spLocks noGrp="1"/>
          </p:cNvSpPr>
          <p:nvPr>
            <p:ph type="dt" idx="10"/>
          </p:nvPr>
        </p:nvSpPr>
        <p:spPr>
          <a:xfrm>
            <a:off x="777240" y="6488268"/>
            <a:ext cx="2743200" cy="233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5"/>
          <p:cNvSpPr txBox="1">
            <a:spLocks noGrp="1"/>
          </p:cNvSpPr>
          <p:nvPr>
            <p:ph type="ftr" idx="11"/>
          </p:nvPr>
        </p:nvSpPr>
        <p:spPr>
          <a:xfrm>
            <a:off x="4038600" y="6488268"/>
            <a:ext cx="4114800" cy="233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sldNum" idx="12"/>
          </p:nvPr>
        </p:nvSpPr>
        <p:spPr>
          <a:xfrm>
            <a:off x="8693150" y="6488268"/>
            <a:ext cx="2743200" cy="233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6"/>
          <p:cNvSpPr txBox="1">
            <a:spLocks noGrp="1"/>
          </p:cNvSpPr>
          <p:nvPr>
            <p:ph type="title"/>
          </p:nvPr>
        </p:nvSpPr>
        <p:spPr>
          <a:xfrm>
            <a:off x="777240" y="365125"/>
            <a:ext cx="10578148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6"/>
          <p:cNvSpPr txBox="1">
            <a:spLocks noGrp="1"/>
          </p:cNvSpPr>
          <p:nvPr>
            <p:ph type="body" idx="1"/>
          </p:nvPr>
        </p:nvSpPr>
        <p:spPr>
          <a:xfrm>
            <a:off x="777240" y="1801812"/>
            <a:ext cx="5220335" cy="935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7" name="Google Shape;57;p6"/>
          <p:cNvSpPr txBox="1">
            <a:spLocks noGrp="1"/>
          </p:cNvSpPr>
          <p:nvPr>
            <p:ph type="body" idx="2"/>
          </p:nvPr>
        </p:nvSpPr>
        <p:spPr>
          <a:xfrm>
            <a:off x="777240" y="2825749"/>
            <a:ext cx="5220335" cy="336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8" name="Google Shape;58;p6"/>
          <p:cNvSpPr txBox="1">
            <a:spLocks noGrp="1"/>
          </p:cNvSpPr>
          <p:nvPr>
            <p:ph type="body" idx="3"/>
          </p:nvPr>
        </p:nvSpPr>
        <p:spPr>
          <a:xfrm>
            <a:off x="6172200" y="1801812"/>
            <a:ext cx="5183188" cy="935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9" name="Google Shape;59;p6"/>
          <p:cNvSpPr txBox="1">
            <a:spLocks noGrp="1"/>
          </p:cNvSpPr>
          <p:nvPr>
            <p:ph type="body" idx="4"/>
          </p:nvPr>
        </p:nvSpPr>
        <p:spPr>
          <a:xfrm>
            <a:off x="6172200" y="2825749"/>
            <a:ext cx="5183188" cy="336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" name="Google Shape;60;p6"/>
          <p:cNvSpPr txBox="1">
            <a:spLocks noGrp="1"/>
          </p:cNvSpPr>
          <p:nvPr>
            <p:ph type="dt" idx="10"/>
          </p:nvPr>
        </p:nvSpPr>
        <p:spPr>
          <a:xfrm>
            <a:off x="777240" y="6488268"/>
            <a:ext cx="2743200" cy="233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6"/>
          <p:cNvSpPr txBox="1">
            <a:spLocks noGrp="1"/>
          </p:cNvSpPr>
          <p:nvPr>
            <p:ph type="ftr" idx="11"/>
          </p:nvPr>
        </p:nvSpPr>
        <p:spPr>
          <a:xfrm>
            <a:off x="4038600" y="6488268"/>
            <a:ext cx="4114800" cy="233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6"/>
          <p:cNvSpPr txBox="1">
            <a:spLocks noGrp="1"/>
          </p:cNvSpPr>
          <p:nvPr>
            <p:ph type="sldNum" idx="12"/>
          </p:nvPr>
        </p:nvSpPr>
        <p:spPr>
          <a:xfrm>
            <a:off x="8693150" y="6488268"/>
            <a:ext cx="2743200" cy="233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7"/>
          <p:cNvSpPr txBox="1">
            <a:spLocks noGrp="1"/>
          </p:cNvSpPr>
          <p:nvPr>
            <p:ph type="title"/>
          </p:nvPr>
        </p:nvSpPr>
        <p:spPr>
          <a:xfrm>
            <a:off x="777240" y="365125"/>
            <a:ext cx="1065911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7"/>
          <p:cNvSpPr txBox="1">
            <a:spLocks noGrp="1"/>
          </p:cNvSpPr>
          <p:nvPr>
            <p:ph type="dt" idx="10"/>
          </p:nvPr>
        </p:nvSpPr>
        <p:spPr>
          <a:xfrm>
            <a:off x="777240" y="6488268"/>
            <a:ext cx="2743200" cy="233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7"/>
          <p:cNvSpPr txBox="1">
            <a:spLocks noGrp="1"/>
          </p:cNvSpPr>
          <p:nvPr>
            <p:ph type="ftr" idx="11"/>
          </p:nvPr>
        </p:nvSpPr>
        <p:spPr>
          <a:xfrm>
            <a:off x="4038600" y="6488268"/>
            <a:ext cx="4114800" cy="233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7"/>
          <p:cNvSpPr txBox="1">
            <a:spLocks noGrp="1"/>
          </p:cNvSpPr>
          <p:nvPr>
            <p:ph type="sldNum" idx="12"/>
          </p:nvPr>
        </p:nvSpPr>
        <p:spPr>
          <a:xfrm>
            <a:off x="8693150" y="6488268"/>
            <a:ext cx="2743200" cy="233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8"/>
          <p:cNvSpPr txBox="1">
            <a:spLocks noGrp="1"/>
          </p:cNvSpPr>
          <p:nvPr>
            <p:ph type="dt" idx="10"/>
          </p:nvPr>
        </p:nvSpPr>
        <p:spPr>
          <a:xfrm>
            <a:off x="777240" y="6488268"/>
            <a:ext cx="2743200" cy="233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8"/>
          <p:cNvSpPr txBox="1">
            <a:spLocks noGrp="1"/>
          </p:cNvSpPr>
          <p:nvPr>
            <p:ph type="ftr" idx="11"/>
          </p:nvPr>
        </p:nvSpPr>
        <p:spPr>
          <a:xfrm>
            <a:off x="4038600" y="6488268"/>
            <a:ext cx="4114800" cy="233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8"/>
          <p:cNvSpPr txBox="1">
            <a:spLocks noGrp="1"/>
          </p:cNvSpPr>
          <p:nvPr>
            <p:ph type="sldNum" idx="12"/>
          </p:nvPr>
        </p:nvSpPr>
        <p:spPr>
          <a:xfrm>
            <a:off x="8693150" y="6488268"/>
            <a:ext cx="2743200" cy="233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9"/>
          <p:cNvSpPr txBox="1">
            <a:spLocks noGrp="1"/>
          </p:cNvSpPr>
          <p:nvPr>
            <p:ph type="title"/>
          </p:nvPr>
        </p:nvSpPr>
        <p:spPr>
          <a:xfrm>
            <a:off x="777240" y="457200"/>
            <a:ext cx="3994785" cy="25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Gill Sans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9"/>
          <p:cNvSpPr txBox="1">
            <a:spLocks noGrp="1"/>
          </p:cNvSpPr>
          <p:nvPr>
            <p:ph type="body" idx="1"/>
          </p:nvPr>
        </p:nvSpPr>
        <p:spPr>
          <a:xfrm>
            <a:off x="5183188" y="457201"/>
            <a:ext cx="6172200" cy="540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5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  <a:defRPr sz="20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 sz="1800"/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sz="1600"/>
            </a:lvl3pPr>
            <a:lvl4pPr marL="1828800" lvl="3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 sz="1400"/>
            </a:lvl4pPr>
            <a:lvl5pPr marL="2286000" lvl="4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 sz="14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75" name="Google Shape;75;p9"/>
          <p:cNvSpPr txBox="1">
            <a:spLocks noGrp="1"/>
          </p:cNvSpPr>
          <p:nvPr>
            <p:ph type="body" idx="2"/>
          </p:nvPr>
        </p:nvSpPr>
        <p:spPr>
          <a:xfrm>
            <a:off x="777240" y="3092450"/>
            <a:ext cx="3994785" cy="2776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6" name="Google Shape;76;p9"/>
          <p:cNvSpPr txBox="1">
            <a:spLocks noGrp="1"/>
          </p:cNvSpPr>
          <p:nvPr>
            <p:ph type="dt" idx="10"/>
          </p:nvPr>
        </p:nvSpPr>
        <p:spPr>
          <a:xfrm>
            <a:off x="777240" y="6488268"/>
            <a:ext cx="2743200" cy="233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9"/>
          <p:cNvSpPr txBox="1">
            <a:spLocks noGrp="1"/>
          </p:cNvSpPr>
          <p:nvPr>
            <p:ph type="ftr" idx="11"/>
          </p:nvPr>
        </p:nvSpPr>
        <p:spPr>
          <a:xfrm>
            <a:off x="4038600" y="6488268"/>
            <a:ext cx="4114800" cy="233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9"/>
          <p:cNvSpPr txBox="1">
            <a:spLocks noGrp="1"/>
          </p:cNvSpPr>
          <p:nvPr>
            <p:ph type="sldNum" idx="12"/>
          </p:nvPr>
        </p:nvSpPr>
        <p:spPr>
          <a:xfrm>
            <a:off x="8693150" y="6488268"/>
            <a:ext cx="2743200" cy="233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0"/>
          <p:cNvSpPr txBox="1">
            <a:spLocks noGrp="1"/>
          </p:cNvSpPr>
          <p:nvPr>
            <p:ph type="title"/>
          </p:nvPr>
        </p:nvSpPr>
        <p:spPr>
          <a:xfrm>
            <a:off x="777240" y="457200"/>
            <a:ext cx="3994785" cy="25054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Gill Sans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0"/>
          <p:cNvSpPr>
            <a:spLocks noGrp="1"/>
          </p:cNvSpPr>
          <p:nvPr>
            <p:ph type="pic" idx="2"/>
          </p:nvPr>
        </p:nvSpPr>
        <p:spPr>
          <a:xfrm>
            <a:off x="5183188" y="457201"/>
            <a:ext cx="6172200" cy="540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14848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14848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14848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14848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14848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2" name="Google Shape;82;p10"/>
          <p:cNvSpPr txBox="1">
            <a:spLocks noGrp="1"/>
          </p:cNvSpPr>
          <p:nvPr>
            <p:ph type="body" idx="1"/>
          </p:nvPr>
        </p:nvSpPr>
        <p:spPr>
          <a:xfrm>
            <a:off x="777240" y="3081275"/>
            <a:ext cx="3994785" cy="2779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3" name="Google Shape;83;p10"/>
          <p:cNvSpPr txBox="1">
            <a:spLocks noGrp="1"/>
          </p:cNvSpPr>
          <p:nvPr>
            <p:ph type="dt" idx="10"/>
          </p:nvPr>
        </p:nvSpPr>
        <p:spPr>
          <a:xfrm>
            <a:off x="777240" y="6488268"/>
            <a:ext cx="2743200" cy="233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0"/>
          <p:cNvSpPr txBox="1">
            <a:spLocks noGrp="1"/>
          </p:cNvSpPr>
          <p:nvPr>
            <p:ph type="ftr" idx="11"/>
          </p:nvPr>
        </p:nvSpPr>
        <p:spPr>
          <a:xfrm>
            <a:off x="4038600" y="6488268"/>
            <a:ext cx="4114800" cy="233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0"/>
          <p:cNvSpPr txBox="1">
            <a:spLocks noGrp="1"/>
          </p:cNvSpPr>
          <p:nvPr>
            <p:ph type="sldNum" idx="12"/>
          </p:nvPr>
        </p:nvSpPr>
        <p:spPr>
          <a:xfrm>
            <a:off x="8693150" y="6488268"/>
            <a:ext cx="2743200" cy="233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-1" y="-1"/>
            <a:ext cx="12192000" cy="685800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7;p1"/>
          <p:cNvSpPr/>
          <p:nvPr/>
        </p:nvSpPr>
        <p:spPr>
          <a:xfrm>
            <a:off x="-1" y="-1"/>
            <a:ext cx="12192000" cy="6858001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grpSp>
        <p:nvGrpSpPr>
          <p:cNvPr id="8" name="Google Shape;8;p1"/>
          <p:cNvGrpSpPr/>
          <p:nvPr/>
        </p:nvGrpSpPr>
        <p:grpSpPr>
          <a:xfrm>
            <a:off x="-1" y="-1"/>
            <a:ext cx="12192001" cy="6858001"/>
            <a:chOff x="-1" y="-1"/>
            <a:chExt cx="12192001" cy="6858001"/>
          </a:xfrm>
        </p:grpSpPr>
        <p:sp>
          <p:nvSpPr>
            <p:cNvPr id="9" name="Google Shape;9;p1"/>
            <p:cNvSpPr/>
            <p:nvPr/>
          </p:nvSpPr>
          <p:spPr>
            <a:xfrm>
              <a:off x="209098" y="727602"/>
              <a:ext cx="172408" cy="172408"/>
            </a:xfrm>
            <a:prstGeom prst="ellipse">
              <a:avLst/>
            </a:prstGeom>
            <a:solidFill>
              <a:srgbClr val="CAD7E3">
                <a:alpha val="4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" name="Google Shape;10;p1"/>
            <p:cNvSpPr/>
            <p:nvPr/>
          </p:nvSpPr>
          <p:spPr>
            <a:xfrm>
              <a:off x="949947" y="136523"/>
              <a:ext cx="113367" cy="113367"/>
            </a:xfrm>
            <a:prstGeom prst="ellipse">
              <a:avLst/>
            </a:prstGeom>
            <a:solidFill>
              <a:srgbClr val="F39E29">
                <a:alpha val="4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Google Shape;11;p1"/>
            <p:cNvSpPr/>
            <p:nvPr/>
          </p:nvSpPr>
          <p:spPr>
            <a:xfrm>
              <a:off x="11575290" y="5859047"/>
              <a:ext cx="305780" cy="305780"/>
            </a:xfrm>
            <a:prstGeom prst="ellipse">
              <a:avLst/>
            </a:prstGeom>
            <a:solidFill>
              <a:srgbClr val="B3CACC">
                <a:alpha val="4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12;p1"/>
            <p:cNvSpPr/>
            <p:nvPr/>
          </p:nvSpPr>
          <p:spPr>
            <a:xfrm>
              <a:off x="95730" y="1133938"/>
              <a:ext cx="226735" cy="226735"/>
            </a:xfrm>
            <a:prstGeom prst="ellipse">
              <a:avLst/>
            </a:prstGeom>
            <a:solidFill>
              <a:schemeClr val="accent3">
                <a:alpha val="4980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13;p1"/>
            <p:cNvSpPr/>
            <p:nvPr/>
          </p:nvSpPr>
          <p:spPr>
            <a:xfrm>
              <a:off x="11536830" y="554419"/>
              <a:ext cx="382700" cy="382700"/>
            </a:xfrm>
            <a:prstGeom prst="ellipse">
              <a:avLst/>
            </a:prstGeom>
            <a:solidFill>
              <a:srgbClr val="B1C3D5">
                <a:alpha val="71764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14;p1"/>
            <p:cNvSpPr/>
            <p:nvPr/>
          </p:nvSpPr>
          <p:spPr>
            <a:xfrm>
              <a:off x="11224303" y="299808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5;p1"/>
            <p:cNvSpPr/>
            <p:nvPr/>
          </p:nvSpPr>
          <p:spPr>
            <a:xfrm>
              <a:off x="11629630" y="5482355"/>
              <a:ext cx="94160" cy="94160"/>
            </a:xfrm>
            <a:prstGeom prst="ellipse">
              <a:avLst/>
            </a:prstGeom>
            <a:solidFill>
              <a:srgbClr val="E3BEBE">
                <a:alpha val="2784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16;p1"/>
            <p:cNvSpPr/>
            <p:nvPr/>
          </p:nvSpPr>
          <p:spPr>
            <a:xfrm>
              <a:off x="10415328" y="6124958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17;p1"/>
            <p:cNvSpPr/>
            <p:nvPr/>
          </p:nvSpPr>
          <p:spPr>
            <a:xfrm>
              <a:off x="10120382" y="6255986"/>
              <a:ext cx="305780" cy="305780"/>
            </a:xfrm>
            <a:prstGeom prst="ellipse">
              <a:avLst/>
            </a:prstGeom>
            <a:solidFill>
              <a:srgbClr val="E5ED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18;p1"/>
            <p:cNvSpPr/>
            <p:nvPr/>
          </p:nvSpPr>
          <p:spPr>
            <a:xfrm>
              <a:off x="9934343" y="6204350"/>
              <a:ext cx="113367" cy="113367"/>
            </a:xfrm>
            <a:prstGeom prst="ellipse">
              <a:avLst/>
            </a:prstGeom>
            <a:solidFill>
              <a:srgbClr val="E3CAD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19;p1"/>
            <p:cNvSpPr/>
            <p:nvPr/>
          </p:nvSpPr>
          <p:spPr>
            <a:xfrm>
              <a:off x="11642244" y="6317718"/>
              <a:ext cx="549756" cy="540282"/>
            </a:xfrm>
            <a:custGeom>
              <a:avLst/>
              <a:gdLst/>
              <a:ahLst/>
              <a:cxnLst/>
              <a:rect l="l" t="t" r="r" b="b"/>
              <a:pathLst>
                <a:path w="2115556" h="2079100" extrusionOk="0">
                  <a:moveTo>
                    <a:pt x="1224540" y="0"/>
                  </a:moveTo>
                  <a:cubicBezTo>
                    <a:pt x="1562687" y="0"/>
                    <a:pt x="1868823" y="137062"/>
                    <a:pt x="2090421" y="358660"/>
                  </a:cubicBezTo>
                  <a:lnTo>
                    <a:pt x="2115556" y="386315"/>
                  </a:lnTo>
                  <a:lnTo>
                    <a:pt x="2115556" y="2062765"/>
                  </a:lnTo>
                  <a:lnTo>
                    <a:pt x="2100710" y="2079100"/>
                  </a:lnTo>
                  <a:lnTo>
                    <a:pt x="348370" y="2079100"/>
                  </a:lnTo>
                  <a:lnTo>
                    <a:pt x="279625" y="2003461"/>
                  </a:lnTo>
                  <a:cubicBezTo>
                    <a:pt x="104938" y="1791789"/>
                    <a:pt x="0" y="1520419"/>
                    <a:pt x="0" y="1224540"/>
                  </a:cubicBezTo>
                  <a:cubicBezTo>
                    <a:pt x="0" y="548245"/>
                    <a:pt x="548245" y="0"/>
                    <a:pt x="1224540" y="0"/>
                  </a:cubicBezTo>
                  <a:close/>
                </a:path>
              </a:pathLst>
            </a:custGeom>
            <a:solidFill>
              <a:srgbClr val="E3CAD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0" name="Google Shape;20;p1"/>
            <p:cNvSpPr/>
            <p:nvPr/>
          </p:nvSpPr>
          <p:spPr>
            <a:xfrm>
              <a:off x="-1" y="-1"/>
              <a:ext cx="510196" cy="538336"/>
            </a:xfrm>
            <a:custGeom>
              <a:avLst/>
              <a:gdLst/>
              <a:ahLst/>
              <a:cxnLst/>
              <a:rect l="l" t="t" r="r" b="b"/>
              <a:pathLst>
                <a:path w="510196" h="538336" extrusionOk="0">
                  <a:moveTo>
                    <a:pt x="0" y="0"/>
                  </a:moveTo>
                  <a:lnTo>
                    <a:pt x="459276" y="0"/>
                  </a:lnTo>
                  <a:lnTo>
                    <a:pt x="482126" y="42098"/>
                  </a:lnTo>
                  <a:cubicBezTo>
                    <a:pt x="500201" y="84833"/>
                    <a:pt x="510196" y="131817"/>
                    <a:pt x="510196" y="181136"/>
                  </a:cubicBezTo>
                  <a:cubicBezTo>
                    <a:pt x="510196" y="378412"/>
                    <a:pt x="350272" y="538336"/>
                    <a:pt x="152996" y="538336"/>
                  </a:cubicBezTo>
                  <a:cubicBezTo>
                    <a:pt x="103677" y="538336"/>
                    <a:pt x="56693" y="528341"/>
                    <a:pt x="13958" y="510266"/>
                  </a:cubicBezTo>
                  <a:lnTo>
                    <a:pt x="0" y="502690"/>
                  </a:lnTo>
                  <a:close/>
                </a:path>
              </a:pathLst>
            </a:custGeom>
            <a:solidFill>
              <a:srgbClr val="E5ED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1" name="Google Shape;21;p1"/>
            <p:cNvSpPr/>
            <p:nvPr/>
          </p:nvSpPr>
          <p:spPr>
            <a:xfrm>
              <a:off x="10528695" y="1"/>
              <a:ext cx="554074" cy="282754"/>
            </a:xfrm>
            <a:custGeom>
              <a:avLst/>
              <a:gdLst/>
              <a:ahLst/>
              <a:cxnLst/>
              <a:rect l="l" t="t" r="r" b="b"/>
              <a:pathLst>
                <a:path w="309162" h="157771" extrusionOk="0">
                  <a:moveTo>
                    <a:pt x="644" y="0"/>
                  </a:moveTo>
                  <a:lnTo>
                    <a:pt x="308518" y="0"/>
                  </a:lnTo>
                  <a:lnTo>
                    <a:pt x="309162" y="3190"/>
                  </a:lnTo>
                  <a:cubicBezTo>
                    <a:pt x="309162" y="88563"/>
                    <a:pt x="239954" y="157771"/>
                    <a:pt x="154581" y="157771"/>
                  </a:cubicBezTo>
                  <a:cubicBezTo>
                    <a:pt x="69208" y="157771"/>
                    <a:pt x="0" y="88563"/>
                    <a:pt x="0" y="3190"/>
                  </a:cubicBezTo>
                  <a:close/>
                </a:path>
              </a:pathLst>
            </a:custGeom>
            <a:solidFill>
              <a:srgbClr val="BDB1D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2" name="Google Shape;22;p1"/>
            <p:cNvSpPr/>
            <p:nvPr/>
          </p:nvSpPr>
          <p:spPr>
            <a:xfrm>
              <a:off x="504140" y="1132500"/>
              <a:ext cx="84680" cy="846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23;p1"/>
            <p:cNvSpPr/>
            <p:nvPr/>
          </p:nvSpPr>
          <p:spPr>
            <a:xfrm>
              <a:off x="12051348" y="5576515"/>
              <a:ext cx="137603" cy="210490"/>
            </a:xfrm>
            <a:custGeom>
              <a:avLst/>
              <a:gdLst/>
              <a:ahLst/>
              <a:cxnLst/>
              <a:rect l="l" t="t" r="r" b="b"/>
              <a:pathLst>
                <a:path w="137603" h="210490" extrusionOk="0">
                  <a:moveTo>
                    <a:pt x="105245" y="0"/>
                  </a:moveTo>
                  <a:lnTo>
                    <a:pt x="137603" y="6533"/>
                  </a:lnTo>
                  <a:lnTo>
                    <a:pt x="137603" y="203957"/>
                  </a:lnTo>
                  <a:lnTo>
                    <a:pt x="105245" y="210490"/>
                  </a:lnTo>
                  <a:cubicBezTo>
                    <a:pt x="47120" y="210490"/>
                    <a:pt x="0" y="163370"/>
                    <a:pt x="0" y="105245"/>
                  </a:cubicBezTo>
                  <a:cubicBezTo>
                    <a:pt x="0" y="47120"/>
                    <a:pt x="47120" y="0"/>
                    <a:pt x="105245" y="0"/>
                  </a:cubicBezTo>
                  <a:close/>
                </a:path>
              </a:pathLst>
            </a:custGeom>
            <a:solidFill>
              <a:srgbClr val="D3D5E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24" name="Google Shape;24;p1"/>
          <p:cNvSpPr txBox="1">
            <a:spLocks noGrp="1"/>
          </p:cNvSpPr>
          <p:nvPr>
            <p:ph type="dt" idx="10"/>
          </p:nvPr>
        </p:nvSpPr>
        <p:spPr>
          <a:xfrm>
            <a:off x="777240" y="6488268"/>
            <a:ext cx="2743200" cy="233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5" name="Google Shape;25;p1"/>
          <p:cNvSpPr txBox="1">
            <a:spLocks noGrp="1"/>
          </p:cNvSpPr>
          <p:nvPr>
            <p:ph type="ftr" idx="11"/>
          </p:nvPr>
        </p:nvSpPr>
        <p:spPr>
          <a:xfrm>
            <a:off x="4038600" y="6488268"/>
            <a:ext cx="4114800" cy="233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" name="Google Shape;26;p1"/>
          <p:cNvSpPr txBox="1">
            <a:spLocks noGrp="1"/>
          </p:cNvSpPr>
          <p:nvPr>
            <p:ph type="sldNum" idx="12"/>
          </p:nvPr>
        </p:nvSpPr>
        <p:spPr>
          <a:xfrm>
            <a:off x="8693150" y="6488268"/>
            <a:ext cx="2743200" cy="233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7" name="Google Shape;27;p1"/>
          <p:cNvSpPr txBox="1">
            <a:spLocks noGrp="1"/>
          </p:cNvSpPr>
          <p:nvPr>
            <p:ph type="title"/>
          </p:nvPr>
        </p:nvSpPr>
        <p:spPr>
          <a:xfrm>
            <a:off x="777240" y="365125"/>
            <a:ext cx="1065911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Font typeface="Gill Sans"/>
              <a:buNone/>
              <a:defRPr sz="54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8" name="Google Shape;28;p1"/>
          <p:cNvSpPr txBox="1">
            <a:spLocks noGrp="1"/>
          </p:cNvSpPr>
          <p:nvPr>
            <p:ph type="body" idx="1"/>
          </p:nvPr>
        </p:nvSpPr>
        <p:spPr>
          <a:xfrm>
            <a:off x="777240" y="1825625"/>
            <a:ext cx="1065911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55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14848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14848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14848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14848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14848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blog.techbridge.cc/2019/05/03/how-to-use-python-string-format-method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ennethYapWL/Numpy_Pandas_Matplotlib_Introduction/blob/main/Numpy_Pandas_Matplotlib_Basics.ipynb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ennethYapWL/Numpy_Pandas_Matplotlib_Introduction/blob/main/Numpy_Pandas_Matplotlib_Basics.ipynb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ennethYapWL/Numpy_Pandas_Matplotlib_Introduction/blob/main/Numpy_Pandas_Matplotlib_Basics.ipynb" TargetMode="External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ennethYapWL/Numpy_Pandas_Matplotlib_Introduction/blob/main/Numpy_Pandas_Matplotlib_Basics.ipynb" TargetMode="External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KennethYapWL/Numpy_Pandas_Matplotlib_Introduction/blob/main/Numpy_Pandas_Matplotlib_Basics.ipynb" TargetMode="External"/><Relationship Id="rId4" Type="http://schemas.openxmlformats.org/officeDocument/2006/relationships/image" Target="../media/image10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ennethYapWL/Numpy_Pandas_Matplotlib_Introduction/blob/main/Numpy_Pandas_Matplotlib_Basics.ipynb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3"/>
          <p:cNvSpPr/>
          <p:nvPr/>
        </p:nvSpPr>
        <p:spPr>
          <a:xfrm>
            <a:off x="-1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13"/>
          <p:cNvSpPr/>
          <p:nvPr/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04" name="Google Shape;104;p13"/>
          <p:cNvPicPr preferRelativeResize="0"/>
          <p:nvPr/>
        </p:nvPicPr>
        <p:blipFill rotWithShape="1">
          <a:blip r:embed="rId3">
            <a:alphaModFix amt="40000"/>
          </a:blip>
          <a:srcRect t="27667" r="-1" b="18491"/>
          <a:stretch/>
        </p:blipFill>
        <p:spPr>
          <a:xfrm>
            <a:off x="1525" y="10"/>
            <a:ext cx="12188951" cy="685799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5" name="Google Shape;105;p13"/>
          <p:cNvGrpSpPr/>
          <p:nvPr/>
        </p:nvGrpSpPr>
        <p:grpSpPr>
          <a:xfrm>
            <a:off x="314102" y="236341"/>
            <a:ext cx="11340713" cy="5464029"/>
            <a:chOff x="314102" y="236341"/>
            <a:chExt cx="11340713" cy="5464029"/>
          </a:xfrm>
        </p:grpSpPr>
        <p:sp>
          <p:nvSpPr>
            <p:cNvPr id="106" name="Google Shape;106;p13"/>
            <p:cNvSpPr/>
            <p:nvPr/>
          </p:nvSpPr>
          <p:spPr>
            <a:xfrm>
              <a:off x="7760448" y="3803994"/>
              <a:ext cx="94160" cy="94160"/>
            </a:xfrm>
            <a:prstGeom prst="ellipse">
              <a:avLst/>
            </a:prstGeom>
            <a:solidFill>
              <a:srgbClr val="E3BEBE">
                <a:alpha val="2784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" name="Google Shape;107;p13"/>
            <p:cNvSpPr/>
            <p:nvPr/>
          </p:nvSpPr>
          <p:spPr>
            <a:xfrm>
              <a:off x="314102" y="3044381"/>
              <a:ext cx="226735" cy="226735"/>
            </a:xfrm>
            <a:prstGeom prst="ellipse">
              <a:avLst/>
            </a:prstGeom>
            <a:solidFill>
              <a:srgbClr val="B57B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" name="Google Shape;108;p13"/>
            <p:cNvSpPr/>
            <p:nvPr/>
          </p:nvSpPr>
          <p:spPr>
            <a:xfrm>
              <a:off x="11188374" y="386135"/>
              <a:ext cx="466441" cy="466441"/>
            </a:xfrm>
            <a:prstGeom prst="ellipse">
              <a:avLst/>
            </a:prstGeom>
            <a:solidFill>
              <a:srgbClr val="B1C3D5">
                <a:alpha val="71764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" name="Google Shape;109;p13"/>
            <p:cNvSpPr/>
            <p:nvPr/>
          </p:nvSpPr>
          <p:spPr>
            <a:xfrm>
              <a:off x="11065714" y="236341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" name="Google Shape;110;p13"/>
            <p:cNvSpPr/>
            <p:nvPr/>
          </p:nvSpPr>
          <p:spPr>
            <a:xfrm>
              <a:off x="751535" y="2516671"/>
              <a:ext cx="466441" cy="46644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" name="Google Shape;111;p13"/>
            <p:cNvSpPr/>
            <p:nvPr/>
          </p:nvSpPr>
          <p:spPr>
            <a:xfrm>
              <a:off x="11230142" y="4588038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Google Shape;112;p13"/>
            <p:cNvSpPr/>
            <p:nvPr/>
          </p:nvSpPr>
          <p:spPr>
            <a:xfrm>
              <a:off x="10902046" y="5394590"/>
              <a:ext cx="305780" cy="305780"/>
            </a:xfrm>
            <a:prstGeom prst="ellipse">
              <a:avLst/>
            </a:prstGeom>
            <a:solidFill>
              <a:srgbClr val="CCDCD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Google Shape;113;p13"/>
            <p:cNvSpPr/>
            <p:nvPr/>
          </p:nvSpPr>
          <p:spPr>
            <a:xfrm>
              <a:off x="10408287" y="5160714"/>
              <a:ext cx="113367" cy="11336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4" name="Google Shape;114;p13"/>
          <p:cNvSpPr txBox="1">
            <a:spLocks noGrp="1"/>
          </p:cNvSpPr>
          <p:nvPr>
            <p:ph type="ctrTitle"/>
          </p:nvPr>
        </p:nvSpPr>
        <p:spPr>
          <a:xfrm>
            <a:off x="2350169" y="1963948"/>
            <a:ext cx="7063739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Gill Sans"/>
              <a:buNone/>
            </a:pPr>
            <a:r>
              <a:rPr lang="en-US" altLang="zh-TW" dirty="0" err="1" smtClean="0">
                <a:solidFill>
                  <a:srgbClr val="FFFFFF"/>
                </a:solidFill>
              </a:rPr>
              <a:t>Numpy</a:t>
            </a:r>
            <a:r>
              <a:rPr lang="en-US" altLang="zh-TW" dirty="0" smtClean="0">
                <a:solidFill>
                  <a:srgbClr val="FFFFFF"/>
                </a:solidFill>
              </a:rPr>
              <a:t>, Pandas, </a:t>
            </a:r>
            <a:r>
              <a:rPr lang="en-US" altLang="zh-TW" dirty="0" err="1" smtClean="0">
                <a:solidFill>
                  <a:srgbClr val="FFFFFF"/>
                </a:solidFill>
              </a:rPr>
              <a:t>Matplotlib</a:t>
            </a:r>
            <a:r>
              <a:rPr lang="en-US" altLang="zh-TW" dirty="0" smtClean="0">
                <a:solidFill>
                  <a:srgbClr val="FFFFFF"/>
                </a:solidFill>
              </a:rPr>
              <a:t> </a:t>
            </a:r>
            <a:r>
              <a:rPr lang="zh-CN" altLang="en-US" dirty="0" smtClean="0">
                <a:solidFill>
                  <a:srgbClr val="FFFFFF"/>
                </a:solidFill>
              </a:rPr>
              <a:t>基礎介紹</a:t>
            </a:r>
            <a:endParaRPr dirty="0"/>
          </a:p>
        </p:txBody>
      </p:sp>
      <p:sp>
        <p:nvSpPr>
          <p:cNvPr id="2" name="TextBox 1"/>
          <p:cNvSpPr txBox="1"/>
          <p:nvPr/>
        </p:nvSpPr>
        <p:spPr>
          <a:xfrm>
            <a:off x="4162696" y="6315486"/>
            <a:ext cx="77871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 smtClean="0">
                <a:solidFill>
                  <a:schemeClr val="bg1"/>
                </a:solidFill>
              </a:rPr>
              <a:t>Kenneth Yap </a:t>
            </a:r>
            <a:r>
              <a:rPr lang="en-US" sz="2000" b="1" dirty="0" err="1" smtClean="0">
                <a:solidFill>
                  <a:schemeClr val="bg1"/>
                </a:solidFill>
              </a:rPr>
              <a:t>Wai</a:t>
            </a:r>
            <a:r>
              <a:rPr lang="en-US" sz="2000" b="1" dirty="0" smtClean="0">
                <a:solidFill>
                  <a:schemeClr val="bg1"/>
                </a:solidFill>
              </a:rPr>
              <a:t> Leong</a:t>
            </a:r>
            <a:endParaRPr lang="en-MY" sz="20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3"/>
          <p:cNvSpPr/>
          <p:nvPr/>
        </p:nvSpPr>
        <p:spPr>
          <a:xfrm>
            <a:off x="-1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13"/>
          <p:cNvSpPr/>
          <p:nvPr/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04" name="Google Shape;104;p13"/>
          <p:cNvPicPr preferRelativeResize="0"/>
          <p:nvPr/>
        </p:nvPicPr>
        <p:blipFill rotWithShape="1">
          <a:blip r:embed="rId3">
            <a:alphaModFix amt="40000"/>
          </a:blip>
          <a:srcRect t="27667" r="-1" b="18491"/>
          <a:stretch/>
        </p:blipFill>
        <p:spPr>
          <a:xfrm>
            <a:off x="1525" y="10"/>
            <a:ext cx="12188951" cy="685799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5" name="Google Shape;105;p13"/>
          <p:cNvGrpSpPr/>
          <p:nvPr/>
        </p:nvGrpSpPr>
        <p:grpSpPr>
          <a:xfrm>
            <a:off x="314102" y="236341"/>
            <a:ext cx="11340713" cy="5464029"/>
            <a:chOff x="314102" y="236341"/>
            <a:chExt cx="11340713" cy="5464029"/>
          </a:xfrm>
        </p:grpSpPr>
        <p:sp>
          <p:nvSpPr>
            <p:cNvPr id="106" name="Google Shape;106;p13"/>
            <p:cNvSpPr/>
            <p:nvPr/>
          </p:nvSpPr>
          <p:spPr>
            <a:xfrm>
              <a:off x="7760448" y="3803994"/>
              <a:ext cx="94160" cy="94160"/>
            </a:xfrm>
            <a:prstGeom prst="ellipse">
              <a:avLst/>
            </a:prstGeom>
            <a:solidFill>
              <a:srgbClr val="E3BEBE">
                <a:alpha val="2784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" name="Google Shape;107;p13"/>
            <p:cNvSpPr/>
            <p:nvPr/>
          </p:nvSpPr>
          <p:spPr>
            <a:xfrm>
              <a:off x="314102" y="3044381"/>
              <a:ext cx="226735" cy="226735"/>
            </a:xfrm>
            <a:prstGeom prst="ellipse">
              <a:avLst/>
            </a:prstGeom>
            <a:solidFill>
              <a:srgbClr val="B57B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" name="Google Shape;108;p13"/>
            <p:cNvSpPr/>
            <p:nvPr/>
          </p:nvSpPr>
          <p:spPr>
            <a:xfrm>
              <a:off x="11188374" y="386135"/>
              <a:ext cx="466441" cy="466441"/>
            </a:xfrm>
            <a:prstGeom prst="ellipse">
              <a:avLst/>
            </a:prstGeom>
            <a:solidFill>
              <a:srgbClr val="B1C3D5">
                <a:alpha val="71764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" name="Google Shape;109;p13"/>
            <p:cNvSpPr/>
            <p:nvPr/>
          </p:nvSpPr>
          <p:spPr>
            <a:xfrm>
              <a:off x="11065714" y="236341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" name="Google Shape;110;p13"/>
            <p:cNvSpPr/>
            <p:nvPr/>
          </p:nvSpPr>
          <p:spPr>
            <a:xfrm>
              <a:off x="751535" y="2516671"/>
              <a:ext cx="466441" cy="46644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" name="Google Shape;111;p13"/>
            <p:cNvSpPr/>
            <p:nvPr/>
          </p:nvSpPr>
          <p:spPr>
            <a:xfrm>
              <a:off x="11230142" y="4588038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Google Shape;112;p13"/>
            <p:cNvSpPr/>
            <p:nvPr/>
          </p:nvSpPr>
          <p:spPr>
            <a:xfrm>
              <a:off x="10902046" y="5394590"/>
              <a:ext cx="305780" cy="305780"/>
            </a:xfrm>
            <a:prstGeom prst="ellipse">
              <a:avLst/>
            </a:prstGeom>
            <a:solidFill>
              <a:srgbClr val="CCDCD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Google Shape;113;p13"/>
            <p:cNvSpPr/>
            <p:nvPr/>
          </p:nvSpPr>
          <p:spPr>
            <a:xfrm>
              <a:off x="10408287" y="5160714"/>
              <a:ext cx="113367" cy="11336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4" name="Google Shape;114;p13"/>
          <p:cNvSpPr txBox="1">
            <a:spLocks noGrp="1"/>
          </p:cNvSpPr>
          <p:nvPr>
            <p:ph type="ctrTitle"/>
          </p:nvPr>
        </p:nvSpPr>
        <p:spPr>
          <a:xfrm>
            <a:off x="2405587" y="1556091"/>
            <a:ext cx="7063739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Gill Sans"/>
              <a:buNone/>
            </a:pPr>
            <a:r>
              <a:rPr lang="en-US" altLang="zh-TW" dirty="0" smtClean="0">
                <a:solidFill>
                  <a:srgbClr val="FFFFFF"/>
                </a:solidFill>
              </a:rPr>
              <a:t>Install Packages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37777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94;p17"/>
          <p:cNvSpPr txBox="1">
            <a:spLocks noGrp="1"/>
          </p:cNvSpPr>
          <p:nvPr>
            <p:ph type="body" idx="1"/>
          </p:nvPr>
        </p:nvSpPr>
        <p:spPr>
          <a:xfrm>
            <a:off x="777240" y="1825625"/>
            <a:ext cx="1065911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>
              <a:buSzPts val="3600"/>
            </a:pPr>
            <a:r>
              <a:rPr lang="en-US" sz="3600" dirty="0" smtClean="0"/>
              <a:t>Like </a:t>
            </a:r>
            <a:r>
              <a:rPr lang="en-US" sz="3600" dirty="0" err="1" smtClean="0"/>
              <a:t>Numpy</a:t>
            </a:r>
            <a:r>
              <a:rPr lang="en-US" sz="3600" dirty="0" smtClean="0"/>
              <a:t>, Pandas, </a:t>
            </a:r>
            <a:r>
              <a:rPr lang="en-US" sz="3600" dirty="0" err="1" smtClean="0"/>
              <a:t>Matplotlib</a:t>
            </a:r>
            <a:r>
              <a:rPr lang="en-US" sz="3600" dirty="0" smtClean="0"/>
              <a:t>, they are all packages. They might not be installed in your environment.</a:t>
            </a:r>
          </a:p>
          <a:p>
            <a:pPr marL="228600" lvl="0" indent="-228600">
              <a:buSzPts val="3600"/>
            </a:pPr>
            <a:r>
              <a:rPr lang="en-US" altLang="zh-CN" sz="3600" dirty="0" smtClean="0"/>
              <a:t>That is, you might face this error message when trying to import a package there is not exists.</a:t>
            </a:r>
          </a:p>
        </p:txBody>
      </p:sp>
      <p:sp>
        <p:nvSpPr>
          <p:cNvPr id="193" name="Google Shape;193;p17"/>
          <p:cNvSpPr txBox="1">
            <a:spLocks noGrp="1"/>
          </p:cNvSpPr>
          <p:nvPr>
            <p:ph type="title"/>
          </p:nvPr>
        </p:nvSpPr>
        <p:spPr>
          <a:xfrm>
            <a:off x="777240" y="365125"/>
            <a:ext cx="1065911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buSzPts val="5400"/>
            </a:pPr>
            <a:r>
              <a:rPr lang="en-US" dirty="0" smtClean="0"/>
              <a:t>When we need to install a package???</a:t>
            </a: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925" y="4241210"/>
            <a:ext cx="8791303" cy="2164858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fld id="{00000000-1234-1234-1234-123412341234}" type="slidenum">
              <a:rPr lang="en-US" altLang="zh-TW" sz="3200">
                <a:solidFill>
                  <a:schemeClr val="accent1">
                    <a:lumMod val="50000"/>
                  </a:schemeClr>
                </a:solidFill>
              </a:rPr>
              <a:pPr/>
              <a:t>11</a:t>
            </a:fld>
            <a:endParaRPr lang="zh-TW" altLang="en-US" sz="3200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223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94;p17"/>
          <p:cNvSpPr txBox="1">
            <a:spLocks noGrp="1"/>
          </p:cNvSpPr>
          <p:nvPr>
            <p:ph type="body" idx="1"/>
          </p:nvPr>
        </p:nvSpPr>
        <p:spPr>
          <a:xfrm>
            <a:off x="777240" y="1825625"/>
            <a:ext cx="1065911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>
              <a:buSzPts val="3600"/>
            </a:pPr>
            <a:r>
              <a:rPr lang="en-US" sz="3200" dirty="0" smtClean="0"/>
              <a:t>Method 1, open your </a:t>
            </a:r>
            <a:r>
              <a:rPr lang="en-US" sz="3200" dirty="0" err="1" smtClean="0"/>
              <a:t>cmd</a:t>
            </a:r>
            <a:r>
              <a:rPr lang="en-US" sz="3200" dirty="0" smtClean="0"/>
              <a:t>/terminal, and run the </a:t>
            </a:r>
            <a:r>
              <a:rPr lang="en-US" sz="3200" i="1" dirty="0" smtClean="0">
                <a:solidFill>
                  <a:srgbClr val="FF0000"/>
                </a:solidFill>
              </a:rPr>
              <a:t>pip install &lt;</a:t>
            </a:r>
            <a:r>
              <a:rPr lang="en-US" sz="3200" i="1" dirty="0" err="1" smtClean="0">
                <a:solidFill>
                  <a:srgbClr val="FF0000"/>
                </a:solidFill>
              </a:rPr>
              <a:t>package_name</a:t>
            </a:r>
            <a:r>
              <a:rPr lang="en-US" sz="3200" i="1" dirty="0" smtClean="0">
                <a:solidFill>
                  <a:srgbClr val="FF0000"/>
                </a:solidFill>
              </a:rPr>
              <a:t>&gt; </a:t>
            </a:r>
            <a:r>
              <a:rPr lang="en-US" sz="3200" dirty="0" smtClean="0"/>
              <a:t>(you need to make sure </a:t>
            </a:r>
            <a:r>
              <a:rPr lang="en-US" sz="3200" i="1" dirty="0" smtClean="0">
                <a:solidFill>
                  <a:srgbClr val="FF0000"/>
                </a:solidFill>
              </a:rPr>
              <a:t>pip</a:t>
            </a:r>
            <a:r>
              <a:rPr lang="en-US" sz="3200" dirty="0" smtClean="0"/>
              <a:t> is already installed before)</a:t>
            </a:r>
          </a:p>
          <a:p>
            <a:pPr marL="228600" lvl="0" indent="-228600">
              <a:buSzPts val="3600"/>
            </a:pPr>
            <a:r>
              <a:rPr lang="en-US" altLang="zh-CN" sz="3200" dirty="0" smtClean="0"/>
              <a:t>If you are using </a:t>
            </a:r>
            <a:r>
              <a:rPr lang="en-US" altLang="zh-CN" sz="3200" dirty="0" err="1" smtClean="0"/>
              <a:t>Jupyter</a:t>
            </a:r>
            <a:r>
              <a:rPr lang="en-US" altLang="zh-CN" sz="3200" dirty="0" smtClean="0"/>
              <a:t>, just open a new terminal.</a:t>
            </a:r>
          </a:p>
          <a:p>
            <a:pPr marL="228600" indent="-228600">
              <a:buSzPts val="3600"/>
            </a:pPr>
            <a:r>
              <a:rPr lang="en-US" sz="3200" dirty="0"/>
              <a:t>Method 2, just simply type </a:t>
            </a:r>
            <a:r>
              <a:rPr lang="en-US" sz="3200" i="1" dirty="0">
                <a:solidFill>
                  <a:srgbClr val="FF0000"/>
                </a:solidFill>
              </a:rPr>
              <a:t>! pip install &lt;</a:t>
            </a:r>
            <a:r>
              <a:rPr lang="en-US" sz="3200" i="1" dirty="0" err="1">
                <a:solidFill>
                  <a:srgbClr val="FF0000"/>
                </a:solidFill>
              </a:rPr>
              <a:t>package_name</a:t>
            </a:r>
            <a:r>
              <a:rPr lang="en-US" sz="3200" i="1" dirty="0">
                <a:solidFill>
                  <a:srgbClr val="FF0000"/>
                </a:solidFill>
              </a:rPr>
              <a:t>&gt; </a:t>
            </a:r>
            <a:r>
              <a:rPr lang="en-US" sz="3200" dirty="0"/>
              <a:t>on your code block.</a:t>
            </a:r>
            <a:endParaRPr lang="en-US" altLang="zh-CN" sz="3200" dirty="0"/>
          </a:p>
          <a:p>
            <a:pPr marL="228600" lvl="0" indent="-228600">
              <a:buSzPts val="3600"/>
            </a:pPr>
            <a:endParaRPr lang="en-US" altLang="zh-CN" sz="3200" dirty="0" smtClean="0"/>
          </a:p>
        </p:txBody>
      </p:sp>
      <p:sp>
        <p:nvSpPr>
          <p:cNvPr id="193" name="Google Shape;193;p17"/>
          <p:cNvSpPr txBox="1">
            <a:spLocks noGrp="1"/>
          </p:cNvSpPr>
          <p:nvPr>
            <p:ph type="title"/>
          </p:nvPr>
        </p:nvSpPr>
        <p:spPr>
          <a:xfrm>
            <a:off x="777240" y="365125"/>
            <a:ext cx="1065911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buSzPts val="5400"/>
            </a:pPr>
            <a:r>
              <a:rPr lang="en-US" dirty="0" smtClean="0"/>
              <a:t>So, how we get the things installed???</a:t>
            </a:r>
            <a:endParaRPr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6890" y="4562977"/>
            <a:ext cx="3779268" cy="21585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7791239" y="6035965"/>
            <a:ext cx="1340928" cy="2146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fld id="{00000000-1234-1234-1234-123412341234}" type="slidenum">
              <a:rPr lang="en-US" altLang="zh-TW" sz="3200">
                <a:solidFill>
                  <a:schemeClr val="accent1">
                    <a:lumMod val="50000"/>
                  </a:schemeClr>
                </a:solidFill>
              </a:rPr>
              <a:pPr/>
              <a:t>12</a:t>
            </a:fld>
            <a:endParaRPr lang="zh-TW" altLang="en-US" sz="3200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4257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94;p17"/>
          <p:cNvSpPr txBox="1">
            <a:spLocks noGrp="1"/>
          </p:cNvSpPr>
          <p:nvPr>
            <p:ph type="body" idx="1"/>
          </p:nvPr>
        </p:nvSpPr>
        <p:spPr>
          <a:xfrm>
            <a:off x="777240" y="1825625"/>
            <a:ext cx="1065911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>
              <a:buSzPts val="3600"/>
            </a:pPr>
            <a:r>
              <a:rPr lang="en-US" altLang="zh-CN" sz="3200" dirty="0" smtClean="0"/>
              <a:t>Method 1:</a:t>
            </a:r>
          </a:p>
        </p:txBody>
      </p:sp>
      <p:sp>
        <p:nvSpPr>
          <p:cNvPr id="193" name="Google Shape;193;p17"/>
          <p:cNvSpPr txBox="1">
            <a:spLocks noGrp="1"/>
          </p:cNvSpPr>
          <p:nvPr>
            <p:ph type="title"/>
          </p:nvPr>
        </p:nvSpPr>
        <p:spPr>
          <a:xfrm>
            <a:off x="777240" y="365125"/>
            <a:ext cx="1065911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buSzPts val="5400"/>
            </a:pPr>
            <a:r>
              <a:rPr lang="en-US" dirty="0" smtClean="0"/>
              <a:t>So, how we get the things installed???</a:t>
            </a:r>
            <a:endParaRPr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9588" y="2812868"/>
            <a:ext cx="10840135" cy="249772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849189" y="2821578"/>
            <a:ext cx="2307771" cy="2438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idx="12"/>
          </p:nvPr>
        </p:nvSpPr>
        <p:spPr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fld id="{00000000-1234-1234-1234-123412341234}" type="slidenum">
              <a:rPr lang="en-US" altLang="zh-TW" sz="3200">
                <a:solidFill>
                  <a:schemeClr val="accent1">
                    <a:lumMod val="50000"/>
                  </a:schemeClr>
                </a:solidFill>
              </a:rPr>
              <a:pPr/>
              <a:t>13</a:t>
            </a:fld>
            <a:endParaRPr lang="zh-TW" altLang="en-US" sz="3200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0447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94;p17"/>
          <p:cNvSpPr txBox="1">
            <a:spLocks noGrp="1"/>
          </p:cNvSpPr>
          <p:nvPr>
            <p:ph type="body" idx="1"/>
          </p:nvPr>
        </p:nvSpPr>
        <p:spPr>
          <a:xfrm>
            <a:off x="777240" y="1825625"/>
            <a:ext cx="1065911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>
              <a:buSzPts val="3600"/>
            </a:pPr>
            <a:r>
              <a:rPr lang="en-US" altLang="zh-CN" sz="3200" dirty="0" smtClean="0"/>
              <a:t>Method 2:</a:t>
            </a:r>
          </a:p>
          <a:p>
            <a:pPr marL="228600" lvl="0" indent="-228600">
              <a:buSzPts val="3600"/>
            </a:pPr>
            <a:endParaRPr lang="en-US" altLang="zh-CN" sz="3200" dirty="0"/>
          </a:p>
        </p:txBody>
      </p:sp>
      <p:sp>
        <p:nvSpPr>
          <p:cNvPr id="193" name="Google Shape;193;p17"/>
          <p:cNvSpPr txBox="1">
            <a:spLocks noGrp="1"/>
          </p:cNvSpPr>
          <p:nvPr>
            <p:ph type="title"/>
          </p:nvPr>
        </p:nvSpPr>
        <p:spPr>
          <a:xfrm>
            <a:off x="777240" y="365125"/>
            <a:ext cx="1065911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buSzPts val="5400"/>
            </a:pPr>
            <a:r>
              <a:rPr lang="en-US" dirty="0" smtClean="0"/>
              <a:t>So, how we get the things installed???</a:t>
            </a: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3407" y="2616051"/>
            <a:ext cx="9980290" cy="349736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201783" y="2717074"/>
            <a:ext cx="2307771" cy="2438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fld id="{00000000-1234-1234-1234-123412341234}" type="slidenum">
              <a:rPr lang="en-US" altLang="zh-TW" sz="3200">
                <a:solidFill>
                  <a:schemeClr val="accent1">
                    <a:lumMod val="50000"/>
                  </a:schemeClr>
                </a:solidFill>
              </a:rPr>
              <a:pPr/>
              <a:t>14</a:t>
            </a:fld>
            <a:endParaRPr lang="zh-TW" altLang="en-US" sz="320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0549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3"/>
          <p:cNvSpPr/>
          <p:nvPr/>
        </p:nvSpPr>
        <p:spPr>
          <a:xfrm>
            <a:off x="-1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13"/>
          <p:cNvSpPr/>
          <p:nvPr/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04" name="Google Shape;104;p13"/>
          <p:cNvPicPr preferRelativeResize="0"/>
          <p:nvPr/>
        </p:nvPicPr>
        <p:blipFill rotWithShape="1">
          <a:blip r:embed="rId3">
            <a:alphaModFix amt="40000"/>
          </a:blip>
          <a:srcRect t="27667" r="-1" b="18491"/>
          <a:stretch/>
        </p:blipFill>
        <p:spPr>
          <a:xfrm>
            <a:off x="1525" y="10"/>
            <a:ext cx="12188951" cy="685799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5" name="Google Shape;105;p13"/>
          <p:cNvGrpSpPr/>
          <p:nvPr/>
        </p:nvGrpSpPr>
        <p:grpSpPr>
          <a:xfrm>
            <a:off x="314102" y="236341"/>
            <a:ext cx="11340713" cy="5464029"/>
            <a:chOff x="314102" y="236341"/>
            <a:chExt cx="11340713" cy="5464029"/>
          </a:xfrm>
        </p:grpSpPr>
        <p:sp>
          <p:nvSpPr>
            <p:cNvPr id="106" name="Google Shape;106;p13"/>
            <p:cNvSpPr/>
            <p:nvPr/>
          </p:nvSpPr>
          <p:spPr>
            <a:xfrm>
              <a:off x="7760448" y="3803994"/>
              <a:ext cx="94160" cy="94160"/>
            </a:xfrm>
            <a:prstGeom prst="ellipse">
              <a:avLst/>
            </a:prstGeom>
            <a:solidFill>
              <a:srgbClr val="E3BEBE">
                <a:alpha val="2784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" name="Google Shape;107;p13"/>
            <p:cNvSpPr/>
            <p:nvPr/>
          </p:nvSpPr>
          <p:spPr>
            <a:xfrm>
              <a:off x="314102" y="3044381"/>
              <a:ext cx="226735" cy="226735"/>
            </a:xfrm>
            <a:prstGeom prst="ellipse">
              <a:avLst/>
            </a:prstGeom>
            <a:solidFill>
              <a:srgbClr val="B57B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" name="Google Shape;108;p13"/>
            <p:cNvSpPr/>
            <p:nvPr/>
          </p:nvSpPr>
          <p:spPr>
            <a:xfrm>
              <a:off x="11188374" y="386135"/>
              <a:ext cx="466441" cy="466441"/>
            </a:xfrm>
            <a:prstGeom prst="ellipse">
              <a:avLst/>
            </a:prstGeom>
            <a:solidFill>
              <a:srgbClr val="B1C3D5">
                <a:alpha val="71764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" name="Google Shape;109;p13"/>
            <p:cNvSpPr/>
            <p:nvPr/>
          </p:nvSpPr>
          <p:spPr>
            <a:xfrm>
              <a:off x="11065714" y="236341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" name="Google Shape;110;p13"/>
            <p:cNvSpPr/>
            <p:nvPr/>
          </p:nvSpPr>
          <p:spPr>
            <a:xfrm>
              <a:off x="751535" y="2516671"/>
              <a:ext cx="466441" cy="46644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" name="Google Shape;111;p13"/>
            <p:cNvSpPr/>
            <p:nvPr/>
          </p:nvSpPr>
          <p:spPr>
            <a:xfrm>
              <a:off x="11230142" y="4588038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Google Shape;112;p13"/>
            <p:cNvSpPr/>
            <p:nvPr/>
          </p:nvSpPr>
          <p:spPr>
            <a:xfrm>
              <a:off x="10902046" y="5394590"/>
              <a:ext cx="305780" cy="305780"/>
            </a:xfrm>
            <a:prstGeom prst="ellipse">
              <a:avLst/>
            </a:prstGeom>
            <a:solidFill>
              <a:srgbClr val="CCDCD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Google Shape;113;p13"/>
            <p:cNvSpPr/>
            <p:nvPr/>
          </p:nvSpPr>
          <p:spPr>
            <a:xfrm>
              <a:off x="10408287" y="5160714"/>
              <a:ext cx="113367" cy="11336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4" name="Google Shape;114;p13"/>
          <p:cNvSpPr txBox="1">
            <a:spLocks noGrp="1"/>
          </p:cNvSpPr>
          <p:nvPr>
            <p:ph type="ctrTitle"/>
          </p:nvPr>
        </p:nvSpPr>
        <p:spPr>
          <a:xfrm>
            <a:off x="2423004" y="1963948"/>
            <a:ext cx="7063739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Gill Sans"/>
              <a:buNone/>
            </a:pPr>
            <a:r>
              <a:rPr lang="en-US" altLang="zh-TW" dirty="0" smtClean="0">
                <a:solidFill>
                  <a:srgbClr val="FFFFFF"/>
                </a:solidFill>
              </a:rPr>
              <a:t>Print out content in </a:t>
            </a:r>
            <a:r>
              <a:rPr lang="en-US" altLang="zh-TW" dirty="0" err="1" smtClean="0">
                <a:solidFill>
                  <a:srgbClr val="FFFFFF"/>
                </a:solidFill>
              </a:rPr>
              <a:t>Jupyter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31743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94;p17"/>
          <p:cNvSpPr txBox="1">
            <a:spLocks noGrp="1"/>
          </p:cNvSpPr>
          <p:nvPr>
            <p:ph type="body" idx="1"/>
          </p:nvPr>
        </p:nvSpPr>
        <p:spPr>
          <a:xfrm>
            <a:off x="777240" y="1825625"/>
            <a:ext cx="1065911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>
              <a:buSzPts val="3600"/>
            </a:pPr>
            <a:r>
              <a:rPr lang="en-US" altLang="zh-CN" sz="3200" dirty="0" smtClean="0"/>
              <a:t>To show result of your code, you may simply use </a:t>
            </a:r>
            <a:r>
              <a:rPr lang="en-US" altLang="zh-CN" sz="3200" i="1" dirty="0" smtClean="0">
                <a:solidFill>
                  <a:srgbClr val="FF0000"/>
                </a:solidFill>
              </a:rPr>
              <a:t>print() </a:t>
            </a:r>
            <a:r>
              <a:rPr lang="en-US" altLang="zh-CN" sz="3200" dirty="0" smtClean="0"/>
              <a:t>to print out the content.</a:t>
            </a:r>
          </a:p>
          <a:p>
            <a:pPr marL="228600" lvl="0" indent="-228600">
              <a:buSzPts val="3600"/>
            </a:pPr>
            <a:endParaRPr lang="en-US" altLang="zh-CN" sz="3200" dirty="0"/>
          </a:p>
        </p:txBody>
      </p:sp>
      <p:sp>
        <p:nvSpPr>
          <p:cNvPr id="193" name="Google Shape;193;p17"/>
          <p:cNvSpPr txBox="1">
            <a:spLocks noGrp="1"/>
          </p:cNvSpPr>
          <p:nvPr>
            <p:ph type="title"/>
          </p:nvPr>
        </p:nvSpPr>
        <p:spPr>
          <a:xfrm>
            <a:off x="777240" y="365125"/>
            <a:ext cx="1065911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buSzPts val="5400"/>
            </a:pPr>
            <a:r>
              <a:rPr lang="en-US" dirty="0" smtClean="0"/>
              <a:t>Print out content</a:t>
            </a:r>
            <a:endParaRPr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0825" y="3336199"/>
            <a:ext cx="9090249" cy="164510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53737" y="5366954"/>
            <a:ext cx="96055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Refer to this </a:t>
            </a:r>
            <a:r>
              <a:rPr lang="en-US" sz="2400" b="1" dirty="0" smtClean="0">
                <a:solidFill>
                  <a:srgbClr val="FF0000"/>
                </a:solidFill>
                <a:hlinkClick r:id="rId4"/>
              </a:rPr>
              <a:t>reference</a:t>
            </a:r>
            <a:r>
              <a:rPr lang="en-US" sz="2400" b="1" dirty="0" smtClean="0">
                <a:solidFill>
                  <a:srgbClr val="FF0000"/>
                </a:solidFill>
              </a:rPr>
              <a:t> to see another ways to print out things</a:t>
            </a:r>
            <a:endParaRPr lang="en-MY" sz="2400" b="1" dirty="0">
              <a:solidFill>
                <a:srgbClr val="FF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fld id="{00000000-1234-1234-1234-123412341234}" type="slidenum">
              <a:rPr lang="en-US" altLang="zh-TW" sz="3200">
                <a:solidFill>
                  <a:schemeClr val="accent1">
                    <a:lumMod val="50000"/>
                  </a:schemeClr>
                </a:solidFill>
              </a:rPr>
              <a:pPr/>
              <a:t>16</a:t>
            </a:fld>
            <a:endParaRPr lang="zh-TW" altLang="en-US" sz="320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4208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94;p17"/>
          <p:cNvSpPr txBox="1">
            <a:spLocks noGrp="1"/>
          </p:cNvSpPr>
          <p:nvPr>
            <p:ph type="body" idx="1"/>
          </p:nvPr>
        </p:nvSpPr>
        <p:spPr>
          <a:xfrm>
            <a:off x="777240" y="1825625"/>
            <a:ext cx="1065911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>
              <a:buSzPts val="3600"/>
            </a:pPr>
            <a:r>
              <a:rPr lang="en-US" altLang="zh-CN" sz="3200" dirty="0" smtClean="0"/>
              <a:t>Or use the </a:t>
            </a:r>
            <a:r>
              <a:rPr lang="en-US" altLang="zh-CN" sz="3200" i="1" dirty="0" smtClean="0">
                <a:solidFill>
                  <a:srgbClr val="FF0000"/>
                </a:solidFill>
              </a:rPr>
              <a:t>display() </a:t>
            </a:r>
            <a:r>
              <a:rPr lang="en-US" altLang="zh-CN" sz="3200" dirty="0" smtClean="0"/>
              <a:t>function, which is the built-in function from </a:t>
            </a:r>
            <a:r>
              <a:rPr lang="en-US" altLang="zh-CN" sz="3200" dirty="0" err="1" smtClean="0"/>
              <a:t>IPython.core</a:t>
            </a:r>
            <a:endParaRPr lang="en-US" altLang="zh-CN" sz="3200" dirty="0" smtClean="0"/>
          </a:p>
          <a:p>
            <a:pPr marL="0" lvl="0" indent="0">
              <a:buSzPts val="3600"/>
              <a:buNone/>
            </a:pPr>
            <a:r>
              <a:rPr lang="en-US" altLang="zh-CN" sz="3200" dirty="0"/>
              <a:t> </a:t>
            </a:r>
            <a:r>
              <a:rPr lang="en-US" altLang="zh-CN" sz="3200" dirty="0" smtClean="0"/>
              <a:t>  </a:t>
            </a:r>
          </a:p>
          <a:p>
            <a:pPr marL="228600" lvl="0" indent="-228600">
              <a:buSzPts val="3600"/>
            </a:pPr>
            <a:endParaRPr lang="en-US" altLang="zh-CN" sz="3200" dirty="0"/>
          </a:p>
        </p:txBody>
      </p:sp>
      <p:sp>
        <p:nvSpPr>
          <p:cNvPr id="193" name="Google Shape;193;p17"/>
          <p:cNvSpPr txBox="1">
            <a:spLocks noGrp="1"/>
          </p:cNvSpPr>
          <p:nvPr>
            <p:ph type="title"/>
          </p:nvPr>
        </p:nvSpPr>
        <p:spPr>
          <a:xfrm>
            <a:off x="777240" y="365125"/>
            <a:ext cx="1065911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buSzPts val="5400"/>
            </a:pPr>
            <a:r>
              <a:rPr lang="en-US" dirty="0" smtClean="0"/>
              <a:t>Print out content</a:t>
            </a: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188" y="3267053"/>
            <a:ext cx="9272934" cy="1479118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fld id="{00000000-1234-1234-1234-123412341234}" type="slidenum">
              <a:rPr lang="en-US" altLang="zh-TW" sz="3200">
                <a:solidFill>
                  <a:schemeClr val="accent1">
                    <a:lumMod val="50000"/>
                  </a:schemeClr>
                </a:solidFill>
              </a:rPr>
              <a:pPr/>
              <a:t>17</a:t>
            </a:fld>
            <a:endParaRPr lang="zh-TW" altLang="en-US" sz="320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2000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3"/>
          <p:cNvSpPr/>
          <p:nvPr/>
        </p:nvSpPr>
        <p:spPr>
          <a:xfrm>
            <a:off x="-1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13"/>
          <p:cNvSpPr/>
          <p:nvPr/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04" name="Google Shape;104;p13"/>
          <p:cNvPicPr preferRelativeResize="0"/>
          <p:nvPr/>
        </p:nvPicPr>
        <p:blipFill rotWithShape="1">
          <a:blip r:embed="rId3">
            <a:alphaModFix amt="40000"/>
          </a:blip>
          <a:srcRect t="27667" r="-1" b="18491"/>
          <a:stretch/>
        </p:blipFill>
        <p:spPr>
          <a:xfrm>
            <a:off x="1525" y="10"/>
            <a:ext cx="12188951" cy="685799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5" name="Google Shape;105;p13"/>
          <p:cNvGrpSpPr/>
          <p:nvPr/>
        </p:nvGrpSpPr>
        <p:grpSpPr>
          <a:xfrm>
            <a:off x="314102" y="236341"/>
            <a:ext cx="11340713" cy="5464029"/>
            <a:chOff x="314102" y="236341"/>
            <a:chExt cx="11340713" cy="5464029"/>
          </a:xfrm>
        </p:grpSpPr>
        <p:sp>
          <p:nvSpPr>
            <p:cNvPr id="106" name="Google Shape;106;p13"/>
            <p:cNvSpPr/>
            <p:nvPr/>
          </p:nvSpPr>
          <p:spPr>
            <a:xfrm>
              <a:off x="7760448" y="3803994"/>
              <a:ext cx="94160" cy="94160"/>
            </a:xfrm>
            <a:prstGeom prst="ellipse">
              <a:avLst/>
            </a:prstGeom>
            <a:solidFill>
              <a:srgbClr val="E3BEBE">
                <a:alpha val="2784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" name="Google Shape;107;p13"/>
            <p:cNvSpPr/>
            <p:nvPr/>
          </p:nvSpPr>
          <p:spPr>
            <a:xfrm>
              <a:off x="314102" y="3044381"/>
              <a:ext cx="226735" cy="226735"/>
            </a:xfrm>
            <a:prstGeom prst="ellipse">
              <a:avLst/>
            </a:prstGeom>
            <a:solidFill>
              <a:srgbClr val="B57B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" name="Google Shape;108;p13"/>
            <p:cNvSpPr/>
            <p:nvPr/>
          </p:nvSpPr>
          <p:spPr>
            <a:xfrm>
              <a:off x="11188374" y="386135"/>
              <a:ext cx="466441" cy="466441"/>
            </a:xfrm>
            <a:prstGeom prst="ellipse">
              <a:avLst/>
            </a:prstGeom>
            <a:solidFill>
              <a:srgbClr val="B1C3D5">
                <a:alpha val="71764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" name="Google Shape;109;p13"/>
            <p:cNvSpPr/>
            <p:nvPr/>
          </p:nvSpPr>
          <p:spPr>
            <a:xfrm>
              <a:off x="11065714" y="236341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" name="Google Shape;110;p13"/>
            <p:cNvSpPr/>
            <p:nvPr/>
          </p:nvSpPr>
          <p:spPr>
            <a:xfrm>
              <a:off x="751535" y="2516671"/>
              <a:ext cx="466441" cy="46644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" name="Google Shape;111;p13"/>
            <p:cNvSpPr/>
            <p:nvPr/>
          </p:nvSpPr>
          <p:spPr>
            <a:xfrm>
              <a:off x="11230142" y="4588038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Google Shape;112;p13"/>
            <p:cNvSpPr/>
            <p:nvPr/>
          </p:nvSpPr>
          <p:spPr>
            <a:xfrm>
              <a:off x="10902046" y="5394590"/>
              <a:ext cx="305780" cy="305780"/>
            </a:xfrm>
            <a:prstGeom prst="ellipse">
              <a:avLst/>
            </a:prstGeom>
            <a:solidFill>
              <a:srgbClr val="CCDCD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Google Shape;113;p13"/>
            <p:cNvSpPr/>
            <p:nvPr/>
          </p:nvSpPr>
          <p:spPr>
            <a:xfrm>
              <a:off x="10408287" y="5160714"/>
              <a:ext cx="113367" cy="11336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4" name="Google Shape;114;p13"/>
          <p:cNvSpPr txBox="1">
            <a:spLocks noGrp="1"/>
          </p:cNvSpPr>
          <p:nvPr>
            <p:ph type="ctrTitle"/>
          </p:nvPr>
        </p:nvSpPr>
        <p:spPr>
          <a:xfrm>
            <a:off x="2423004" y="1963948"/>
            <a:ext cx="7063739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Gill Sans"/>
              <a:buNone/>
            </a:pPr>
            <a:r>
              <a:rPr lang="en-US" altLang="zh-TW" dirty="0" smtClean="0">
                <a:solidFill>
                  <a:srgbClr val="FFFFFF"/>
                </a:solidFill>
              </a:rPr>
              <a:t>Release variable from memory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91917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94;p17"/>
          <p:cNvSpPr txBox="1">
            <a:spLocks noGrp="1"/>
          </p:cNvSpPr>
          <p:nvPr>
            <p:ph type="body" idx="1"/>
          </p:nvPr>
        </p:nvSpPr>
        <p:spPr>
          <a:xfrm>
            <a:off x="777240" y="1825625"/>
            <a:ext cx="1065911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>
              <a:buSzPts val="3600"/>
            </a:pPr>
            <a:r>
              <a:rPr lang="en-US" altLang="zh-CN" sz="3200" dirty="0" smtClean="0"/>
              <a:t>Some variables may occupy much space of memory, which is a waste when they are not used for further analysis. Use </a:t>
            </a:r>
            <a:r>
              <a:rPr lang="en-US" altLang="zh-CN" sz="3200" i="1" dirty="0" smtClean="0">
                <a:solidFill>
                  <a:srgbClr val="FF0000"/>
                </a:solidFill>
              </a:rPr>
              <a:t>del</a:t>
            </a:r>
            <a:r>
              <a:rPr lang="en-US" altLang="zh-CN" sz="3200" dirty="0" smtClean="0"/>
              <a:t> to release it.</a:t>
            </a:r>
          </a:p>
          <a:p>
            <a:pPr marL="0" lvl="0" indent="0">
              <a:buSzPts val="3600"/>
              <a:buNone/>
            </a:pPr>
            <a:r>
              <a:rPr lang="en-US" altLang="zh-CN" sz="3200" dirty="0"/>
              <a:t> </a:t>
            </a:r>
            <a:r>
              <a:rPr lang="en-US" altLang="zh-CN" sz="3200" dirty="0" smtClean="0"/>
              <a:t>  </a:t>
            </a:r>
          </a:p>
          <a:p>
            <a:pPr marL="228600" lvl="0" indent="-228600">
              <a:buSzPts val="3600"/>
            </a:pPr>
            <a:endParaRPr lang="en-US" altLang="zh-CN" sz="3200" dirty="0"/>
          </a:p>
        </p:txBody>
      </p:sp>
      <p:sp>
        <p:nvSpPr>
          <p:cNvPr id="193" name="Google Shape;193;p17"/>
          <p:cNvSpPr txBox="1">
            <a:spLocks noGrp="1"/>
          </p:cNvSpPr>
          <p:nvPr>
            <p:ph type="title"/>
          </p:nvPr>
        </p:nvSpPr>
        <p:spPr>
          <a:xfrm>
            <a:off x="777240" y="365125"/>
            <a:ext cx="1065911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buSzPts val="5400"/>
            </a:pPr>
            <a:r>
              <a:rPr lang="en-US" dirty="0" smtClean="0"/>
              <a:t>Release a variable</a:t>
            </a:r>
            <a:endParaRPr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5854" y="3535136"/>
            <a:ext cx="10141882" cy="155067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fld id="{00000000-1234-1234-1234-123412341234}" type="slidenum">
              <a:rPr lang="en-US" altLang="zh-TW" sz="3200">
                <a:solidFill>
                  <a:schemeClr val="accent1">
                    <a:lumMod val="50000"/>
                  </a:schemeClr>
                </a:solidFill>
              </a:rPr>
              <a:pPr/>
              <a:t>19</a:t>
            </a:fld>
            <a:endParaRPr lang="zh-TW" altLang="en-US" sz="320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1250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7"/>
          <p:cNvSpPr txBox="1">
            <a:spLocks noGrp="1"/>
          </p:cNvSpPr>
          <p:nvPr>
            <p:ph type="title"/>
          </p:nvPr>
        </p:nvSpPr>
        <p:spPr>
          <a:xfrm>
            <a:off x="777240" y="365125"/>
            <a:ext cx="1065911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Font typeface="Gill Sans"/>
              <a:buNone/>
            </a:pPr>
            <a:r>
              <a:rPr lang="en-US" altLang="zh-CN" dirty="0" smtClean="0"/>
              <a:t>Outline</a:t>
            </a:r>
            <a:endParaRPr dirty="0"/>
          </a:p>
        </p:txBody>
      </p:sp>
      <p:sp>
        <p:nvSpPr>
          <p:cNvPr id="194" name="Google Shape;194;p17"/>
          <p:cNvSpPr txBox="1">
            <a:spLocks noGrp="1"/>
          </p:cNvSpPr>
          <p:nvPr>
            <p:ph type="body" idx="1"/>
          </p:nvPr>
        </p:nvSpPr>
        <p:spPr>
          <a:xfrm>
            <a:off x="777240" y="1825625"/>
            <a:ext cx="1065911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3600"/>
              <a:buChar char="•"/>
            </a:pPr>
            <a:r>
              <a:rPr lang="en-US" altLang="zh-CN" sz="3600" dirty="0" smtClean="0"/>
              <a:t>Write/Read </a:t>
            </a:r>
            <a:r>
              <a:rPr lang="en-US" altLang="zh-CN" sz="3600" dirty="0" smtClean="0"/>
              <a:t>File</a:t>
            </a: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3600"/>
              <a:buChar char="•"/>
            </a:pPr>
            <a:r>
              <a:rPr lang="en-US" altLang="zh-CN" sz="3600" dirty="0" smtClean="0"/>
              <a:t>Install Packages</a:t>
            </a:r>
          </a:p>
          <a:p>
            <a:pPr marL="228600" lvl="0" indent="-228600">
              <a:buSzPts val="3600"/>
            </a:pPr>
            <a:r>
              <a:rPr lang="en-US" altLang="zh-CN" sz="3600" dirty="0"/>
              <a:t>Print out content in </a:t>
            </a:r>
            <a:r>
              <a:rPr lang="en-US" altLang="zh-CN" sz="3600" dirty="0" err="1" smtClean="0"/>
              <a:t>Jupyter</a:t>
            </a:r>
            <a:endParaRPr lang="en-US" altLang="zh-CN" sz="3600" dirty="0" smtClean="0"/>
          </a:p>
          <a:p>
            <a:pPr marL="228600" lvl="0" indent="-228600">
              <a:buSzPts val="3600"/>
            </a:pPr>
            <a:r>
              <a:rPr lang="en-US" altLang="zh-CN" sz="3600" dirty="0"/>
              <a:t>Release variable from memory</a:t>
            </a:r>
            <a:endParaRPr lang="en-US" altLang="zh-CN" sz="3600" dirty="0" smtClean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3600"/>
              <a:buChar char="•"/>
            </a:pPr>
            <a:r>
              <a:rPr lang="en-US" altLang="zh-TW" sz="3600" dirty="0" err="1" smtClean="0"/>
              <a:t>Numpy</a:t>
            </a:r>
            <a:r>
              <a:rPr lang="en-US" altLang="zh-TW" sz="3600" dirty="0" smtClean="0"/>
              <a:t> Basics</a:t>
            </a: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3600"/>
              <a:buChar char="•"/>
            </a:pPr>
            <a:r>
              <a:rPr lang="en-US" sz="3600" dirty="0" smtClean="0"/>
              <a:t>Pandas Basics</a:t>
            </a: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3600"/>
              <a:buChar char="•"/>
            </a:pPr>
            <a:r>
              <a:rPr lang="en-US" sz="3600" dirty="0" err="1" smtClean="0"/>
              <a:t>Matplotlib</a:t>
            </a:r>
            <a:r>
              <a:rPr lang="en-US" sz="3600" dirty="0" smtClean="0"/>
              <a:t> Basics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z="3200" smtClean="0">
                <a:solidFill>
                  <a:schemeClr val="accent1">
                    <a:lumMod val="50000"/>
                  </a:schemeClr>
                </a:solidFill>
              </a:rPr>
              <a:t>2</a:t>
            </a:fld>
            <a:endParaRPr lang="zh-TW" altLang="en-US" sz="3200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3232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3"/>
          <p:cNvSpPr/>
          <p:nvPr/>
        </p:nvSpPr>
        <p:spPr>
          <a:xfrm>
            <a:off x="-1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13"/>
          <p:cNvSpPr/>
          <p:nvPr/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04" name="Google Shape;104;p13"/>
          <p:cNvPicPr preferRelativeResize="0"/>
          <p:nvPr/>
        </p:nvPicPr>
        <p:blipFill rotWithShape="1">
          <a:blip r:embed="rId3">
            <a:alphaModFix amt="40000"/>
          </a:blip>
          <a:srcRect t="27667" r="-1" b="18491"/>
          <a:stretch/>
        </p:blipFill>
        <p:spPr>
          <a:xfrm>
            <a:off x="1525" y="10"/>
            <a:ext cx="12188951" cy="685799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5" name="Google Shape;105;p13"/>
          <p:cNvGrpSpPr/>
          <p:nvPr/>
        </p:nvGrpSpPr>
        <p:grpSpPr>
          <a:xfrm>
            <a:off x="314102" y="236341"/>
            <a:ext cx="11340713" cy="5464029"/>
            <a:chOff x="314102" y="236341"/>
            <a:chExt cx="11340713" cy="5464029"/>
          </a:xfrm>
        </p:grpSpPr>
        <p:sp>
          <p:nvSpPr>
            <p:cNvPr id="106" name="Google Shape;106;p13"/>
            <p:cNvSpPr/>
            <p:nvPr/>
          </p:nvSpPr>
          <p:spPr>
            <a:xfrm>
              <a:off x="7760448" y="3803994"/>
              <a:ext cx="94160" cy="94160"/>
            </a:xfrm>
            <a:prstGeom prst="ellipse">
              <a:avLst/>
            </a:prstGeom>
            <a:solidFill>
              <a:srgbClr val="E3BEBE">
                <a:alpha val="2784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" name="Google Shape;107;p13"/>
            <p:cNvSpPr/>
            <p:nvPr/>
          </p:nvSpPr>
          <p:spPr>
            <a:xfrm>
              <a:off x="314102" y="3044381"/>
              <a:ext cx="226735" cy="226735"/>
            </a:xfrm>
            <a:prstGeom prst="ellipse">
              <a:avLst/>
            </a:prstGeom>
            <a:solidFill>
              <a:srgbClr val="B57B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" name="Google Shape;108;p13"/>
            <p:cNvSpPr/>
            <p:nvPr/>
          </p:nvSpPr>
          <p:spPr>
            <a:xfrm>
              <a:off x="11188374" y="386135"/>
              <a:ext cx="466441" cy="466441"/>
            </a:xfrm>
            <a:prstGeom prst="ellipse">
              <a:avLst/>
            </a:prstGeom>
            <a:solidFill>
              <a:srgbClr val="B1C3D5">
                <a:alpha val="71764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" name="Google Shape;109;p13"/>
            <p:cNvSpPr/>
            <p:nvPr/>
          </p:nvSpPr>
          <p:spPr>
            <a:xfrm>
              <a:off x="11065714" y="236341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" name="Google Shape;110;p13"/>
            <p:cNvSpPr/>
            <p:nvPr/>
          </p:nvSpPr>
          <p:spPr>
            <a:xfrm>
              <a:off x="751535" y="2516671"/>
              <a:ext cx="466441" cy="46644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" name="Google Shape;111;p13"/>
            <p:cNvSpPr/>
            <p:nvPr/>
          </p:nvSpPr>
          <p:spPr>
            <a:xfrm>
              <a:off x="11230142" y="4588038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Google Shape;112;p13"/>
            <p:cNvSpPr/>
            <p:nvPr/>
          </p:nvSpPr>
          <p:spPr>
            <a:xfrm>
              <a:off x="10902046" y="5394590"/>
              <a:ext cx="305780" cy="305780"/>
            </a:xfrm>
            <a:prstGeom prst="ellipse">
              <a:avLst/>
            </a:prstGeom>
            <a:solidFill>
              <a:srgbClr val="CCDCD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Google Shape;113;p13"/>
            <p:cNvSpPr/>
            <p:nvPr/>
          </p:nvSpPr>
          <p:spPr>
            <a:xfrm>
              <a:off x="10408287" y="5160714"/>
              <a:ext cx="113367" cy="11336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4" name="Google Shape;114;p13"/>
          <p:cNvSpPr txBox="1">
            <a:spLocks noGrp="1"/>
          </p:cNvSpPr>
          <p:nvPr>
            <p:ph type="ctrTitle"/>
          </p:nvPr>
        </p:nvSpPr>
        <p:spPr>
          <a:xfrm>
            <a:off x="2405587" y="1556091"/>
            <a:ext cx="7063739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Gill Sans"/>
              <a:buNone/>
            </a:pPr>
            <a:r>
              <a:rPr lang="en-US" altLang="zh-TW" dirty="0" err="1" smtClean="0">
                <a:solidFill>
                  <a:srgbClr val="FFFFFF"/>
                </a:solidFill>
              </a:rPr>
              <a:t>Numpy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56598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94;p17"/>
          <p:cNvSpPr txBox="1">
            <a:spLocks noGrp="1"/>
          </p:cNvSpPr>
          <p:nvPr>
            <p:ph type="body" idx="1"/>
          </p:nvPr>
        </p:nvSpPr>
        <p:spPr>
          <a:xfrm>
            <a:off x="777240" y="1825625"/>
            <a:ext cx="1065911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>
              <a:buSzPts val="3600"/>
            </a:pPr>
            <a:r>
              <a:rPr lang="en-US" altLang="zh-CN" sz="3200" dirty="0" smtClean="0"/>
              <a:t>Normally, we import the </a:t>
            </a:r>
            <a:r>
              <a:rPr lang="en-US" altLang="zh-CN" sz="3200" dirty="0" err="1"/>
              <a:t>N</a:t>
            </a:r>
            <a:r>
              <a:rPr lang="en-US" altLang="zh-CN" sz="3200" dirty="0" err="1" smtClean="0"/>
              <a:t>umpy</a:t>
            </a:r>
            <a:r>
              <a:rPr lang="en-US" altLang="zh-CN" sz="3200" dirty="0" smtClean="0"/>
              <a:t> package as follow:</a:t>
            </a:r>
          </a:p>
          <a:p>
            <a:pPr marL="228600" lvl="0" indent="-228600">
              <a:buSzPts val="3600"/>
            </a:pPr>
            <a:endParaRPr lang="en-US" altLang="zh-CN" sz="3200" dirty="0"/>
          </a:p>
        </p:txBody>
      </p:sp>
      <p:sp>
        <p:nvSpPr>
          <p:cNvPr id="193" name="Google Shape;193;p17"/>
          <p:cNvSpPr txBox="1">
            <a:spLocks noGrp="1"/>
          </p:cNvSpPr>
          <p:nvPr>
            <p:ph type="title"/>
          </p:nvPr>
        </p:nvSpPr>
        <p:spPr>
          <a:xfrm>
            <a:off x="777240" y="365125"/>
            <a:ext cx="1065911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buSzPts val="5400"/>
            </a:pPr>
            <a:r>
              <a:rPr lang="en-US" dirty="0" smtClean="0"/>
              <a:t>Import</a:t>
            </a:r>
            <a:endParaRPr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8380" y="3065280"/>
            <a:ext cx="5485574" cy="679406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7132320" y="3169920"/>
            <a:ext cx="644434" cy="5747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cxnSp>
        <p:nvCxnSpPr>
          <p:cNvPr id="7" name="Straight Arrow Connector 6"/>
          <p:cNvCxnSpPr>
            <a:stCxn id="4" idx="2"/>
          </p:cNvCxnSpPr>
          <p:nvPr/>
        </p:nvCxnSpPr>
        <p:spPr>
          <a:xfrm>
            <a:off x="7454537" y="3744686"/>
            <a:ext cx="409303" cy="92875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7280366" y="4667794"/>
            <a:ext cx="3352800" cy="844732"/>
          </a:xfrm>
          <a:prstGeom prst="rect">
            <a:avLst/>
          </a:prstGeom>
          <a:solidFill>
            <a:srgbClr val="00B05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/>
              <a:t>Make a shorter name, so that we can more convenient to call the function from </a:t>
            </a:r>
            <a:r>
              <a:rPr lang="en-US" sz="1600" b="1" dirty="0" err="1" smtClean="0"/>
              <a:t>Numpy</a:t>
            </a:r>
            <a:endParaRPr lang="en-MY" sz="1600" b="1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idx="12"/>
          </p:nvPr>
        </p:nvSpPr>
        <p:spPr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fld id="{00000000-1234-1234-1234-123412341234}" type="slidenum">
              <a:rPr lang="en-US" altLang="zh-TW" sz="3200">
                <a:solidFill>
                  <a:schemeClr val="accent1">
                    <a:lumMod val="50000"/>
                  </a:schemeClr>
                </a:solidFill>
              </a:rPr>
              <a:pPr/>
              <a:t>21</a:t>
            </a:fld>
            <a:endParaRPr lang="zh-TW" altLang="en-US" sz="320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8866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94;p17"/>
          <p:cNvSpPr txBox="1">
            <a:spLocks noGrp="1"/>
          </p:cNvSpPr>
          <p:nvPr>
            <p:ph type="body" idx="1"/>
          </p:nvPr>
        </p:nvSpPr>
        <p:spPr>
          <a:xfrm>
            <a:off x="777240" y="1825625"/>
            <a:ext cx="1065911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>
              <a:buSzPts val="3600"/>
            </a:pPr>
            <a:r>
              <a:rPr lang="en-US" altLang="zh-CN" sz="3200" dirty="0" smtClean="0"/>
              <a:t>Usually, we will create a list to create an array at first, and </a:t>
            </a:r>
            <a:r>
              <a:rPr lang="en-US" altLang="zh-CN" sz="3200" b="1" dirty="0" smtClean="0"/>
              <a:t>convert</a:t>
            </a:r>
            <a:r>
              <a:rPr lang="en-US" altLang="zh-CN" sz="3200" dirty="0" smtClean="0"/>
              <a:t> it to </a:t>
            </a:r>
            <a:r>
              <a:rPr lang="en-US" altLang="zh-CN" sz="3200" dirty="0" err="1" smtClean="0"/>
              <a:t>Numpy</a:t>
            </a:r>
            <a:r>
              <a:rPr lang="en-US" altLang="zh-CN" sz="3200" dirty="0" smtClean="0"/>
              <a:t> array with </a:t>
            </a:r>
            <a:r>
              <a:rPr lang="en-US" altLang="zh-CN" sz="3200" i="1" dirty="0" err="1" smtClean="0">
                <a:solidFill>
                  <a:srgbClr val="FF0000"/>
                </a:solidFill>
              </a:rPr>
              <a:t>np.array</a:t>
            </a:r>
            <a:r>
              <a:rPr lang="en-US" altLang="zh-CN" sz="3200" i="1" dirty="0" smtClean="0">
                <a:solidFill>
                  <a:srgbClr val="FF0000"/>
                </a:solidFill>
              </a:rPr>
              <a:t>()</a:t>
            </a:r>
          </a:p>
          <a:p>
            <a:pPr marL="228600" lvl="0" indent="-228600">
              <a:buSzPts val="3600"/>
            </a:pPr>
            <a:r>
              <a:rPr lang="en-US" altLang="zh-CN" sz="3200" dirty="0" smtClean="0"/>
              <a:t>You may also use </a:t>
            </a:r>
            <a:r>
              <a:rPr lang="en-US" altLang="zh-CN" sz="3200" i="1" dirty="0" err="1" smtClean="0">
                <a:solidFill>
                  <a:srgbClr val="FF0000"/>
                </a:solidFill>
              </a:rPr>
              <a:t>np.ones</a:t>
            </a:r>
            <a:r>
              <a:rPr lang="en-US" altLang="zh-CN" sz="3200" i="1" dirty="0" smtClean="0">
                <a:solidFill>
                  <a:srgbClr val="FF0000"/>
                </a:solidFill>
              </a:rPr>
              <a:t>()</a:t>
            </a:r>
            <a:r>
              <a:rPr lang="en-US" altLang="zh-CN" sz="3200" dirty="0" smtClean="0"/>
              <a:t> or </a:t>
            </a:r>
            <a:r>
              <a:rPr lang="en-US" altLang="zh-CN" sz="3200" i="1" dirty="0" err="1" smtClean="0">
                <a:solidFill>
                  <a:srgbClr val="FF0000"/>
                </a:solidFill>
              </a:rPr>
              <a:t>np.zeros</a:t>
            </a:r>
            <a:r>
              <a:rPr lang="en-US" altLang="zh-CN" sz="3200" i="1" dirty="0" smtClean="0">
                <a:solidFill>
                  <a:srgbClr val="FF0000"/>
                </a:solidFill>
              </a:rPr>
              <a:t>()</a:t>
            </a:r>
            <a:r>
              <a:rPr lang="en-US" altLang="zh-CN" sz="3200" dirty="0" smtClean="0"/>
              <a:t> to create a one or zero array.</a:t>
            </a:r>
          </a:p>
          <a:p>
            <a:pPr marL="228600" lvl="0" indent="-228600">
              <a:buSzPts val="3600"/>
            </a:pPr>
            <a:endParaRPr lang="en-US" altLang="zh-CN" sz="3200" dirty="0" smtClean="0">
              <a:solidFill>
                <a:srgbClr val="FF0000"/>
              </a:solidFill>
            </a:endParaRPr>
          </a:p>
          <a:p>
            <a:pPr marL="228600" lvl="0" indent="-228600">
              <a:buSzPts val="3600"/>
            </a:pPr>
            <a:endParaRPr lang="en-US" altLang="zh-CN" sz="3200" dirty="0"/>
          </a:p>
        </p:txBody>
      </p:sp>
      <p:sp>
        <p:nvSpPr>
          <p:cNvPr id="193" name="Google Shape;193;p17"/>
          <p:cNvSpPr txBox="1">
            <a:spLocks noGrp="1"/>
          </p:cNvSpPr>
          <p:nvPr>
            <p:ph type="title"/>
          </p:nvPr>
        </p:nvSpPr>
        <p:spPr>
          <a:xfrm>
            <a:off x="777240" y="365125"/>
            <a:ext cx="1065911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buSzPts val="5400"/>
            </a:pPr>
            <a:r>
              <a:rPr lang="en-US" dirty="0" smtClean="0"/>
              <a:t>Declaration of </a:t>
            </a:r>
            <a:r>
              <a:rPr lang="en-US" dirty="0" err="1" smtClean="0"/>
              <a:t>Numpy</a:t>
            </a:r>
            <a:r>
              <a:rPr lang="en-US" dirty="0" smtClean="0"/>
              <a:t> Arrays</a:t>
            </a: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8912" y="4001294"/>
            <a:ext cx="5111095" cy="217566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7985" y="4001294"/>
            <a:ext cx="4351338" cy="2175669"/>
          </a:xfrm>
          <a:prstGeom prst="rect">
            <a:avLst/>
          </a:prstGeom>
        </p:spPr>
      </p:pic>
      <p:sp>
        <p:nvSpPr>
          <p:cNvPr id="10" name="Slide Number Placeholder 9"/>
          <p:cNvSpPr>
            <a:spLocks noGrp="1"/>
          </p:cNvSpPr>
          <p:nvPr>
            <p:ph type="sldNum" idx="12"/>
          </p:nvPr>
        </p:nvSpPr>
        <p:spPr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fld id="{00000000-1234-1234-1234-123412341234}" type="slidenum">
              <a:rPr lang="en-US" altLang="zh-TW" sz="3200">
                <a:solidFill>
                  <a:schemeClr val="accent1">
                    <a:lumMod val="50000"/>
                  </a:schemeClr>
                </a:solidFill>
              </a:rPr>
              <a:pPr/>
              <a:t>22</a:t>
            </a:fld>
            <a:endParaRPr lang="zh-TW" altLang="en-US" sz="320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4534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94;p17"/>
          <p:cNvSpPr txBox="1">
            <a:spLocks noGrp="1"/>
          </p:cNvSpPr>
          <p:nvPr>
            <p:ph type="body" idx="1"/>
          </p:nvPr>
        </p:nvSpPr>
        <p:spPr>
          <a:xfrm>
            <a:off x="777240" y="1825625"/>
            <a:ext cx="1065911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>
              <a:buSzPts val="3600"/>
            </a:pPr>
            <a:r>
              <a:rPr lang="en-US" altLang="zh-CN" sz="3200" dirty="0" smtClean="0"/>
              <a:t>We sometimes need to check on the basic information of a </a:t>
            </a:r>
            <a:r>
              <a:rPr lang="en-US" altLang="zh-CN" sz="3200" dirty="0" err="1" smtClean="0"/>
              <a:t>Numpy</a:t>
            </a:r>
            <a:r>
              <a:rPr lang="en-US" altLang="zh-CN" sz="3200" dirty="0" smtClean="0"/>
              <a:t> array to do further data exploration. Here are some examples:</a:t>
            </a:r>
          </a:p>
          <a:p>
            <a:pPr marL="228600" lvl="0" indent="-228600">
              <a:buSzPts val="3600"/>
            </a:pPr>
            <a:endParaRPr lang="en-US" altLang="zh-CN" sz="3200" dirty="0" smtClean="0">
              <a:solidFill>
                <a:srgbClr val="FF0000"/>
              </a:solidFill>
            </a:endParaRPr>
          </a:p>
          <a:p>
            <a:pPr marL="228600" lvl="0" indent="-228600">
              <a:buSzPts val="3600"/>
            </a:pPr>
            <a:endParaRPr lang="en-US" altLang="zh-CN" sz="3200" dirty="0"/>
          </a:p>
        </p:txBody>
      </p:sp>
      <p:sp>
        <p:nvSpPr>
          <p:cNvPr id="193" name="Google Shape;193;p17"/>
          <p:cNvSpPr txBox="1">
            <a:spLocks noGrp="1"/>
          </p:cNvSpPr>
          <p:nvPr>
            <p:ph type="title"/>
          </p:nvPr>
        </p:nvSpPr>
        <p:spPr>
          <a:xfrm>
            <a:off x="777240" y="365125"/>
            <a:ext cx="1065911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lvl="0">
              <a:buSzPts val="5400"/>
            </a:pPr>
            <a:r>
              <a:rPr lang="en-US" dirty="0" smtClean="0"/>
              <a:t>Get basic information of a </a:t>
            </a:r>
            <a:r>
              <a:rPr lang="en-US" dirty="0" err="1" smtClean="0"/>
              <a:t>Numpy</a:t>
            </a:r>
            <a:r>
              <a:rPr lang="en-US" dirty="0" smtClean="0"/>
              <a:t> array</a:t>
            </a:r>
            <a:endParaRPr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2314" y="3455669"/>
            <a:ext cx="6273846" cy="178530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1234" y="3455669"/>
            <a:ext cx="4210050" cy="1209675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fld id="{00000000-1234-1234-1234-123412341234}" type="slidenum">
              <a:rPr lang="en-US" altLang="zh-TW" sz="3200">
                <a:solidFill>
                  <a:schemeClr val="accent1">
                    <a:lumMod val="50000"/>
                  </a:schemeClr>
                </a:solidFill>
              </a:rPr>
              <a:pPr/>
              <a:t>23</a:t>
            </a:fld>
            <a:endParaRPr lang="zh-TW" altLang="en-US" sz="320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4482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94;p17"/>
          <p:cNvSpPr txBox="1">
            <a:spLocks noGrp="1"/>
          </p:cNvSpPr>
          <p:nvPr>
            <p:ph type="body" idx="1"/>
          </p:nvPr>
        </p:nvSpPr>
        <p:spPr>
          <a:xfrm>
            <a:off x="777240" y="1825625"/>
            <a:ext cx="1065911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>
              <a:buSzPts val="3600"/>
            </a:pPr>
            <a:r>
              <a:rPr lang="en-US" altLang="zh-CN" sz="3200" dirty="0" err="1" smtClean="0"/>
              <a:t>Numpy</a:t>
            </a:r>
            <a:r>
              <a:rPr lang="en-US" altLang="zh-CN" sz="3200" dirty="0" smtClean="0"/>
              <a:t> arrays are not designed only for numbers, you may assign string to them as well. Below shows the example and how to do conversion between list and </a:t>
            </a:r>
            <a:r>
              <a:rPr lang="en-US" altLang="zh-CN" sz="3200" dirty="0" err="1"/>
              <a:t>N</a:t>
            </a:r>
            <a:r>
              <a:rPr lang="en-US" altLang="zh-CN" sz="3200" dirty="0" err="1" smtClean="0"/>
              <a:t>umpy</a:t>
            </a:r>
            <a:r>
              <a:rPr lang="en-US" altLang="zh-CN" sz="3200" dirty="0" smtClean="0"/>
              <a:t> array.</a:t>
            </a:r>
          </a:p>
          <a:p>
            <a:pPr marL="228600" lvl="0" indent="-228600">
              <a:buSzPts val="3600"/>
            </a:pPr>
            <a:endParaRPr lang="en-US" altLang="zh-CN" sz="3200" dirty="0" smtClean="0">
              <a:solidFill>
                <a:srgbClr val="FF0000"/>
              </a:solidFill>
            </a:endParaRPr>
          </a:p>
          <a:p>
            <a:pPr marL="228600" lvl="0" indent="-228600">
              <a:buSzPts val="3600"/>
            </a:pPr>
            <a:endParaRPr lang="en-US" altLang="zh-CN" sz="3200" dirty="0"/>
          </a:p>
        </p:txBody>
      </p:sp>
      <p:sp>
        <p:nvSpPr>
          <p:cNvPr id="193" name="Google Shape;193;p17"/>
          <p:cNvSpPr txBox="1">
            <a:spLocks noGrp="1"/>
          </p:cNvSpPr>
          <p:nvPr>
            <p:ph type="title"/>
          </p:nvPr>
        </p:nvSpPr>
        <p:spPr>
          <a:xfrm>
            <a:off x="777240" y="365125"/>
            <a:ext cx="1065911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lvl="0">
              <a:buSzPts val="5400"/>
            </a:pPr>
            <a:r>
              <a:rPr lang="en-US" dirty="0" smtClean="0"/>
              <a:t>Conversion between list and </a:t>
            </a:r>
            <a:r>
              <a:rPr lang="en-US" dirty="0" err="1" smtClean="0"/>
              <a:t>Numpy</a:t>
            </a:r>
            <a:r>
              <a:rPr lang="en-US" dirty="0" smtClean="0"/>
              <a:t> array</a:t>
            </a: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3609" y="3469822"/>
            <a:ext cx="2735580" cy="152410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6701" y="3469822"/>
            <a:ext cx="3547098" cy="152513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51311" y="3469822"/>
            <a:ext cx="4188202" cy="152410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3609" y="5310188"/>
            <a:ext cx="2735580" cy="9611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7"/>
          <a:srcRect r="15710"/>
          <a:stretch/>
        </p:blipFill>
        <p:spPr>
          <a:xfrm>
            <a:off x="4080500" y="5310188"/>
            <a:ext cx="3543299" cy="9611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8"/>
          <a:srcRect r="28956"/>
          <a:stretch/>
        </p:blipFill>
        <p:spPr>
          <a:xfrm>
            <a:off x="7851311" y="5310188"/>
            <a:ext cx="4219214" cy="961150"/>
          </a:xfrm>
          <a:prstGeom prst="rect">
            <a:avLst/>
          </a:prstGeom>
        </p:spPr>
      </p:pic>
      <p:sp>
        <p:nvSpPr>
          <p:cNvPr id="12" name="Slide Number Placeholder 11"/>
          <p:cNvSpPr>
            <a:spLocks noGrp="1"/>
          </p:cNvSpPr>
          <p:nvPr>
            <p:ph type="sldNum" idx="12"/>
          </p:nvPr>
        </p:nvSpPr>
        <p:spPr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fld id="{00000000-1234-1234-1234-123412341234}" type="slidenum">
              <a:rPr lang="en-US" altLang="zh-TW" sz="3200">
                <a:solidFill>
                  <a:schemeClr val="accent1">
                    <a:lumMod val="50000"/>
                  </a:schemeClr>
                </a:solidFill>
              </a:rPr>
              <a:pPr/>
              <a:t>24</a:t>
            </a:fld>
            <a:endParaRPr lang="zh-TW" altLang="en-US" sz="320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0673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94;p17"/>
          <p:cNvSpPr txBox="1">
            <a:spLocks noGrp="1"/>
          </p:cNvSpPr>
          <p:nvPr>
            <p:ph type="body" idx="1"/>
          </p:nvPr>
        </p:nvSpPr>
        <p:spPr>
          <a:xfrm>
            <a:off x="777240" y="1825625"/>
            <a:ext cx="1065911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>
              <a:buSzPts val="3600"/>
            </a:pPr>
            <a:r>
              <a:rPr lang="en-US" altLang="zh-CN" sz="3200" dirty="0" smtClean="0"/>
              <a:t>There might face the need of changing a data type of elements in an array, use </a:t>
            </a:r>
            <a:r>
              <a:rPr lang="en-US" altLang="zh-CN" sz="3200" i="1" dirty="0" err="1" smtClean="0">
                <a:solidFill>
                  <a:srgbClr val="FF0000"/>
                </a:solidFill>
              </a:rPr>
              <a:t>astype</a:t>
            </a:r>
            <a:r>
              <a:rPr lang="en-US" altLang="zh-CN" sz="3200" i="1" dirty="0" smtClean="0">
                <a:solidFill>
                  <a:srgbClr val="FF0000"/>
                </a:solidFill>
              </a:rPr>
              <a:t>() </a:t>
            </a:r>
            <a:r>
              <a:rPr lang="en-US" altLang="zh-CN" sz="3200" dirty="0" smtClean="0"/>
              <a:t>to change it for </a:t>
            </a:r>
            <a:r>
              <a:rPr lang="en-US" altLang="zh-CN" sz="3200" dirty="0" err="1" smtClean="0"/>
              <a:t>Numpy</a:t>
            </a:r>
            <a:r>
              <a:rPr lang="en-US" altLang="zh-CN" sz="3200" dirty="0" smtClean="0"/>
              <a:t> array.</a:t>
            </a:r>
          </a:p>
          <a:p>
            <a:pPr marL="228600" lvl="0" indent="-228600">
              <a:buSzPts val="3600"/>
            </a:pPr>
            <a:endParaRPr lang="en-US" altLang="zh-CN" sz="3200" dirty="0" smtClean="0">
              <a:solidFill>
                <a:srgbClr val="FF0000"/>
              </a:solidFill>
            </a:endParaRPr>
          </a:p>
          <a:p>
            <a:pPr marL="228600" lvl="0" indent="-228600">
              <a:buSzPts val="3600"/>
            </a:pPr>
            <a:endParaRPr lang="en-US" altLang="zh-CN" sz="3200" dirty="0"/>
          </a:p>
        </p:txBody>
      </p:sp>
      <p:sp>
        <p:nvSpPr>
          <p:cNvPr id="193" name="Google Shape;193;p17"/>
          <p:cNvSpPr txBox="1">
            <a:spLocks noGrp="1"/>
          </p:cNvSpPr>
          <p:nvPr>
            <p:ph type="title"/>
          </p:nvPr>
        </p:nvSpPr>
        <p:spPr>
          <a:xfrm>
            <a:off x="777240" y="365125"/>
            <a:ext cx="1065911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lvl="0">
              <a:buSzPts val="5400"/>
            </a:pPr>
            <a:r>
              <a:rPr lang="en-US" dirty="0" smtClean="0"/>
              <a:t>Change the data type of elements in a </a:t>
            </a:r>
            <a:r>
              <a:rPr lang="en-US" dirty="0" err="1" smtClean="0"/>
              <a:t>Numpy</a:t>
            </a:r>
            <a:r>
              <a:rPr lang="en-US" dirty="0" smtClean="0"/>
              <a:t> array</a:t>
            </a:r>
            <a:endParaRPr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4206" y="3478866"/>
            <a:ext cx="7074764" cy="155033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4206" y="5195888"/>
            <a:ext cx="5180944" cy="1249736"/>
          </a:xfrm>
          <a:prstGeom prst="rect">
            <a:avLst/>
          </a:prstGeom>
        </p:spPr>
      </p:pic>
      <p:sp>
        <p:nvSpPr>
          <p:cNvPr id="11" name="Slide Number Placeholder 10"/>
          <p:cNvSpPr>
            <a:spLocks noGrp="1"/>
          </p:cNvSpPr>
          <p:nvPr>
            <p:ph type="sldNum" idx="12"/>
          </p:nvPr>
        </p:nvSpPr>
        <p:spPr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fld id="{00000000-1234-1234-1234-123412341234}" type="slidenum">
              <a:rPr lang="en-US" altLang="zh-TW" sz="3200">
                <a:solidFill>
                  <a:schemeClr val="accent1">
                    <a:lumMod val="50000"/>
                  </a:schemeClr>
                </a:solidFill>
              </a:rPr>
              <a:pPr/>
              <a:t>25</a:t>
            </a:fld>
            <a:endParaRPr lang="zh-TW" altLang="en-US" sz="320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9113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94;p17"/>
          <p:cNvSpPr txBox="1">
            <a:spLocks noGrp="1"/>
          </p:cNvSpPr>
          <p:nvPr>
            <p:ph type="body" idx="1"/>
          </p:nvPr>
        </p:nvSpPr>
        <p:spPr>
          <a:xfrm>
            <a:off x="777240" y="1825625"/>
            <a:ext cx="1065911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>
              <a:buSzPts val="3600"/>
            </a:pPr>
            <a:r>
              <a:rPr lang="en-US" altLang="zh-CN" sz="3200" dirty="0" err="1" smtClean="0"/>
              <a:t>Numpy</a:t>
            </a:r>
            <a:r>
              <a:rPr lang="en-US" altLang="zh-CN" sz="3200" dirty="0" smtClean="0"/>
              <a:t> provides some element-wise operations for </a:t>
            </a:r>
            <a:r>
              <a:rPr lang="en-US" altLang="zh-CN" sz="3200" dirty="0" err="1"/>
              <a:t>N</a:t>
            </a:r>
            <a:r>
              <a:rPr lang="en-US" altLang="zh-CN" sz="3200" dirty="0" err="1" smtClean="0"/>
              <a:t>umpy</a:t>
            </a:r>
            <a:r>
              <a:rPr lang="en-US" altLang="zh-CN" sz="3200" dirty="0" smtClean="0"/>
              <a:t> arrays, here are some examples:</a:t>
            </a:r>
          </a:p>
          <a:p>
            <a:pPr marL="228600" lvl="0" indent="-228600">
              <a:buSzPts val="3600"/>
            </a:pPr>
            <a:endParaRPr lang="en-US" altLang="zh-CN" sz="3200" dirty="0" smtClean="0">
              <a:solidFill>
                <a:srgbClr val="FF0000"/>
              </a:solidFill>
            </a:endParaRPr>
          </a:p>
          <a:p>
            <a:pPr marL="228600" lvl="0" indent="-228600">
              <a:buSzPts val="3600"/>
            </a:pPr>
            <a:endParaRPr lang="en-US" altLang="zh-CN" sz="3200" dirty="0"/>
          </a:p>
        </p:txBody>
      </p:sp>
      <p:sp>
        <p:nvSpPr>
          <p:cNvPr id="193" name="Google Shape;193;p17"/>
          <p:cNvSpPr txBox="1">
            <a:spLocks noGrp="1"/>
          </p:cNvSpPr>
          <p:nvPr>
            <p:ph type="title"/>
          </p:nvPr>
        </p:nvSpPr>
        <p:spPr>
          <a:xfrm>
            <a:off x="777240" y="365125"/>
            <a:ext cx="1065911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lvl="0">
              <a:buSzPts val="5400"/>
            </a:pPr>
            <a:r>
              <a:rPr lang="en-US" dirty="0" smtClean="0"/>
              <a:t>Perform basic element-wise operation</a:t>
            </a:r>
            <a:endParaRPr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6464" y="3067843"/>
            <a:ext cx="3956998" cy="200925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2686" y="3067843"/>
            <a:ext cx="2613074" cy="2003808"/>
          </a:xfrm>
          <a:prstGeom prst="rect">
            <a:avLst/>
          </a:prstGeom>
        </p:spPr>
      </p:pic>
      <p:sp>
        <p:nvSpPr>
          <p:cNvPr id="9" name="Slide Number Placeholder 8"/>
          <p:cNvSpPr>
            <a:spLocks noGrp="1"/>
          </p:cNvSpPr>
          <p:nvPr>
            <p:ph type="sldNum" idx="12"/>
          </p:nvPr>
        </p:nvSpPr>
        <p:spPr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fld id="{00000000-1234-1234-1234-123412341234}" type="slidenum">
              <a:rPr lang="en-US" altLang="zh-TW" sz="3200">
                <a:solidFill>
                  <a:schemeClr val="accent1">
                    <a:lumMod val="50000"/>
                  </a:schemeClr>
                </a:solidFill>
              </a:rPr>
              <a:pPr/>
              <a:t>26</a:t>
            </a:fld>
            <a:endParaRPr lang="zh-TW" altLang="en-US" sz="320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4203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94;p17"/>
          <p:cNvSpPr txBox="1">
            <a:spLocks noGrp="1"/>
          </p:cNvSpPr>
          <p:nvPr>
            <p:ph type="body" idx="1"/>
          </p:nvPr>
        </p:nvSpPr>
        <p:spPr>
          <a:xfrm>
            <a:off x="777240" y="1825625"/>
            <a:ext cx="1065911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>
              <a:buSzPts val="3600"/>
            </a:pPr>
            <a:r>
              <a:rPr lang="en-US" altLang="zh-CN" sz="3200" dirty="0" err="1" smtClean="0"/>
              <a:t>Numpy</a:t>
            </a:r>
            <a:r>
              <a:rPr lang="en-US" altLang="zh-CN" sz="3200" dirty="0" smtClean="0"/>
              <a:t> provides some element-wise operations for </a:t>
            </a:r>
            <a:r>
              <a:rPr lang="en-US" altLang="zh-CN" sz="3200" dirty="0" err="1"/>
              <a:t>N</a:t>
            </a:r>
            <a:r>
              <a:rPr lang="en-US" altLang="zh-CN" sz="3200" dirty="0" err="1" smtClean="0"/>
              <a:t>umpy</a:t>
            </a:r>
            <a:r>
              <a:rPr lang="en-US" altLang="zh-CN" sz="3200" dirty="0" smtClean="0"/>
              <a:t> arrays, here are some examples:</a:t>
            </a:r>
          </a:p>
          <a:p>
            <a:pPr marL="228600" lvl="0" indent="-228600">
              <a:buSzPts val="3600"/>
            </a:pPr>
            <a:endParaRPr lang="en-US" altLang="zh-CN" sz="3200" dirty="0" smtClean="0">
              <a:solidFill>
                <a:srgbClr val="FF0000"/>
              </a:solidFill>
            </a:endParaRPr>
          </a:p>
          <a:p>
            <a:pPr marL="228600" lvl="0" indent="-228600">
              <a:buSzPts val="3600"/>
            </a:pPr>
            <a:endParaRPr lang="en-US" altLang="zh-CN" sz="3200" dirty="0"/>
          </a:p>
        </p:txBody>
      </p:sp>
      <p:sp>
        <p:nvSpPr>
          <p:cNvPr id="193" name="Google Shape;193;p17"/>
          <p:cNvSpPr txBox="1">
            <a:spLocks noGrp="1"/>
          </p:cNvSpPr>
          <p:nvPr>
            <p:ph type="title"/>
          </p:nvPr>
        </p:nvSpPr>
        <p:spPr>
          <a:xfrm>
            <a:off x="777240" y="365125"/>
            <a:ext cx="1065911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lvl="0">
              <a:buSzPts val="5400"/>
            </a:pPr>
            <a:r>
              <a:rPr lang="en-US" dirty="0" smtClean="0"/>
              <a:t>Perform basic element-wise operation</a:t>
            </a: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5220" y="3086893"/>
            <a:ext cx="6061720" cy="222533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1717" y="2659787"/>
            <a:ext cx="4086225" cy="3419475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fld id="{00000000-1234-1234-1234-123412341234}" type="slidenum">
              <a:rPr lang="en-US" altLang="zh-TW" sz="3200">
                <a:solidFill>
                  <a:schemeClr val="accent1">
                    <a:lumMod val="50000"/>
                  </a:schemeClr>
                </a:solidFill>
              </a:rPr>
              <a:pPr/>
              <a:t>27</a:t>
            </a:fld>
            <a:endParaRPr lang="zh-TW" altLang="en-US" sz="3200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9460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94;p17"/>
          <p:cNvSpPr txBox="1">
            <a:spLocks noGrp="1"/>
          </p:cNvSpPr>
          <p:nvPr>
            <p:ph type="body" idx="1"/>
          </p:nvPr>
        </p:nvSpPr>
        <p:spPr>
          <a:xfrm>
            <a:off x="777240" y="1825625"/>
            <a:ext cx="1065911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>
              <a:buSzPts val="3600"/>
            </a:pPr>
            <a:r>
              <a:rPr lang="en-US" altLang="zh-CN" sz="3200" dirty="0" smtClean="0"/>
              <a:t>Dot product is the simplest matrix operation of arrays, here is the example to use it to </a:t>
            </a:r>
            <a:r>
              <a:rPr lang="en-US" altLang="zh-CN" sz="3200" dirty="0" err="1" smtClean="0"/>
              <a:t>Numpy</a:t>
            </a:r>
            <a:r>
              <a:rPr lang="en-US" altLang="zh-CN" sz="3200" dirty="0" smtClean="0"/>
              <a:t> arrays.</a:t>
            </a:r>
          </a:p>
          <a:p>
            <a:pPr marL="228600" lvl="0" indent="-228600">
              <a:buSzPts val="3600"/>
            </a:pPr>
            <a:endParaRPr lang="en-US" altLang="zh-CN" sz="3200" dirty="0" smtClean="0">
              <a:solidFill>
                <a:srgbClr val="FF0000"/>
              </a:solidFill>
            </a:endParaRPr>
          </a:p>
          <a:p>
            <a:pPr marL="228600" lvl="0" indent="-228600">
              <a:buSzPts val="3600"/>
            </a:pPr>
            <a:endParaRPr lang="en-US" altLang="zh-CN" sz="3200" dirty="0"/>
          </a:p>
        </p:txBody>
      </p:sp>
      <p:sp>
        <p:nvSpPr>
          <p:cNvPr id="193" name="Google Shape;193;p17"/>
          <p:cNvSpPr txBox="1">
            <a:spLocks noGrp="1"/>
          </p:cNvSpPr>
          <p:nvPr>
            <p:ph type="title"/>
          </p:nvPr>
        </p:nvSpPr>
        <p:spPr>
          <a:xfrm>
            <a:off x="777240" y="365125"/>
            <a:ext cx="1065911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buSzPts val="5400"/>
            </a:pPr>
            <a:r>
              <a:rPr lang="en-US" dirty="0" smtClean="0"/>
              <a:t>Perform basic matrix operation</a:t>
            </a:r>
            <a:endParaRPr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9397" y="3031262"/>
            <a:ext cx="5181628" cy="2524806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fld id="{00000000-1234-1234-1234-123412341234}" type="slidenum">
              <a:rPr lang="en-US" altLang="zh-TW" sz="3200">
                <a:solidFill>
                  <a:schemeClr val="accent1">
                    <a:lumMod val="50000"/>
                  </a:schemeClr>
                </a:solidFill>
              </a:rPr>
              <a:pPr/>
              <a:t>28</a:t>
            </a:fld>
            <a:endParaRPr lang="zh-TW" altLang="en-US" sz="3200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0460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94;p17"/>
          <p:cNvSpPr txBox="1">
            <a:spLocks noGrp="1"/>
          </p:cNvSpPr>
          <p:nvPr>
            <p:ph type="body" idx="1"/>
          </p:nvPr>
        </p:nvSpPr>
        <p:spPr>
          <a:xfrm>
            <a:off x="777240" y="1825625"/>
            <a:ext cx="1065911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>
              <a:buSzPts val="3600"/>
            </a:pPr>
            <a:r>
              <a:rPr lang="en-US" altLang="zh-CN" sz="3200" dirty="0" smtClean="0"/>
              <a:t>Here demonstrates some other calculations you can apply to a </a:t>
            </a:r>
            <a:r>
              <a:rPr lang="en-US" altLang="zh-CN" sz="3200" dirty="0" err="1" smtClean="0"/>
              <a:t>Numpy</a:t>
            </a:r>
            <a:r>
              <a:rPr lang="en-US" altLang="zh-CN" sz="3200" dirty="0" smtClean="0"/>
              <a:t> array.</a:t>
            </a:r>
          </a:p>
          <a:p>
            <a:pPr marL="228600" lvl="0" indent="-228600">
              <a:buSzPts val="3600"/>
            </a:pPr>
            <a:endParaRPr lang="en-US" altLang="zh-CN" sz="3200" dirty="0" smtClean="0">
              <a:solidFill>
                <a:srgbClr val="FF0000"/>
              </a:solidFill>
            </a:endParaRPr>
          </a:p>
          <a:p>
            <a:pPr marL="228600" lvl="0" indent="-228600">
              <a:buSzPts val="3600"/>
            </a:pPr>
            <a:endParaRPr lang="en-US" altLang="zh-CN" sz="3200" dirty="0"/>
          </a:p>
        </p:txBody>
      </p:sp>
      <p:sp>
        <p:nvSpPr>
          <p:cNvPr id="193" name="Google Shape;193;p17"/>
          <p:cNvSpPr txBox="1">
            <a:spLocks noGrp="1"/>
          </p:cNvSpPr>
          <p:nvPr>
            <p:ph type="title"/>
          </p:nvPr>
        </p:nvSpPr>
        <p:spPr>
          <a:xfrm>
            <a:off x="777240" y="365125"/>
            <a:ext cx="1065911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buSzPts val="5400"/>
            </a:pPr>
            <a:r>
              <a:rPr lang="en-US" dirty="0" smtClean="0"/>
              <a:t>Other calculation of </a:t>
            </a:r>
            <a:r>
              <a:rPr lang="en-US" dirty="0" err="1" smtClean="0"/>
              <a:t>Numpy</a:t>
            </a:r>
            <a:r>
              <a:rPr lang="en-US" dirty="0" smtClean="0"/>
              <a:t> arrays</a:t>
            </a: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924" y="3088957"/>
            <a:ext cx="6352206" cy="222327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6779" y="2777216"/>
            <a:ext cx="3012775" cy="3071275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fld id="{00000000-1234-1234-1234-123412341234}" type="slidenum">
              <a:rPr lang="en-US" altLang="zh-TW" sz="3200">
                <a:solidFill>
                  <a:schemeClr val="accent1">
                    <a:lumMod val="50000"/>
                  </a:schemeClr>
                </a:solidFill>
              </a:rPr>
              <a:pPr/>
              <a:t>29</a:t>
            </a:fld>
            <a:endParaRPr lang="zh-TW" altLang="en-US" sz="320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3990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7"/>
          <p:cNvSpPr txBox="1">
            <a:spLocks noGrp="1"/>
          </p:cNvSpPr>
          <p:nvPr>
            <p:ph type="title"/>
          </p:nvPr>
        </p:nvSpPr>
        <p:spPr>
          <a:xfrm>
            <a:off x="777240" y="365125"/>
            <a:ext cx="1065911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Font typeface="Gill Sans"/>
              <a:buNone/>
            </a:pPr>
            <a:r>
              <a:rPr lang="en-US" altLang="zh-CN" dirty="0" smtClean="0"/>
              <a:t>Before we start…</a:t>
            </a:r>
            <a:endParaRPr dirty="0"/>
          </a:p>
        </p:txBody>
      </p:sp>
      <p:sp>
        <p:nvSpPr>
          <p:cNvPr id="194" name="Google Shape;194;p17"/>
          <p:cNvSpPr txBox="1">
            <a:spLocks noGrp="1"/>
          </p:cNvSpPr>
          <p:nvPr>
            <p:ph type="body" idx="1"/>
          </p:nvPr>
        </p:nvSpPr>
        <p:spPr>
          <a:xfrm>
            <a:off x="777240" y="1825625"/>
            <a:ext cx="1065911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3600"/>
              <a:buChar char="•"/>
            </a:pPr>
            <a:r>
              <a:rPr lang="en-US" altLang="zh-CN" sz="3600" dirty="0" smtClean="0"/>
              <a:t>Due to the time issue, only basic implementation will be introduced here.</a:t>
            </a: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3600"/>
              <a:buChar char="•"/>
            </a:pPr>
            <a:r>
              <a:rPr lang="en-US" sz="3600" dirty="0" smtClean="0"/>
              <a:t>You may refer to this </a:t>
            </a:r>
            <a:r>
              <a:rPr lang="en-US" sz="3600" dirty="0" smtClean="0">
                <a:hlinkClick r:id="rId3"/>
              </a:rPr>
              <a:t>link</a:t>
            </a:r>
            <a:r>
              <a:rPr lang="en-US" sz="3600" dirty="0" smtClean="0"/>
              <a:t>, to get all more further details.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fld id="{00000000-1234-1234-1234-123412341234}" type="slidenum">
              <a:rPr lang="en-US" altLang="zh-TW" sz="3200">
                <a:solidFill>
                  <a:schemeClr val="accent1">
                    <a:lumMod val="50000"/>
                  </a:schemeClr>
                </a:solidFill>
              </a:rPr>
              <a:pPr/>
              <a:t>3</a:t>
            </a:fld>
            <a:endParaRPr lang="zh-TW" altLang="en-US" sz="3200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8651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94;p17"/>
          <p:cNvSpPr txBox="1">
            <a:spLocks noGrp="1"/>
          </p:cNvSpPr>
          <p:nvPr>
            <p:ph type="body" idx="1"/>
          </p:nvPr>
        </p:nvSpPr>
        <p:spPr>
          <a:xfrm>
            <a:off x="777240" y="1825625"/>
            <a:ext cx="1065911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>
              <a:buSzPts val="3600"/>
            </a:pPr>
            <a:r>
              <a:rPr lang="en-US" altLang="zh-CN" sz="3200" dirty="0" smtClean="0"/>
              <a:t>Use </a:t>
            </a:r>
            <a:r>
              <a:rPr lang="en-US" altLang="zh-CN" sz="3200" i="1" dirty="0" err="1" smtClean="0">
                <a:solidFill>
                  <a:srgbClr val="FF0000"/>
                </a:solidFill>
              </a:rPr>
              <a:t>np.concatenate</a:t>
            </a:r>
            <a:r>
              <a:rPr lang="en-US" altLang="zh-CN" sz="3200" i="1" dirty="0" smtClean="0">
                <a:solidFill>
                  <a:srgbClr val="FF0000"/>
                </a:solidFill>
              </a:rPr>
              <a:t>() </a:t>
            </a:r>
            <a:r>
              <a:rPr lang="en-US" altLang="zh-CN" sz="3200" dirty="0" smtClean="0"/>
              <a:t>to combine two or more </a:t>
            </a:r>
            <a:r>
              <a:rPr lang="en-US" altLang="zh-CN" sz="3200" dirty="0" err="1" smtClean="0"/>
              <a:t>Numpy</a:t>
            </a:r>
            <a:r>
              <a:rPr lang="en-US" altLang="zh-CN" sz="3200" dirty="0" smtClean="0"/>
              <a:t> arrays.</a:t>
            </a:r>
          </a:p>
          <a:p>
            <a:pPr marL="228600" lvl="0" indent="-228600">
              <a:buSzPts val="3600"/>
            </a:pPr>
            <a:endParaRPr lang="en-US" altLang="zh-CN" sz="3200" dirty="0" smtClean="0">
              <a:solidFill>
                <a:srgbClr val="FF0000"/>
              </a:solidFill>
            </a:endParaRPr>
          </a:p>
          <a:p>
            <a:pPr marL="228600" lvl="0" indent="-228600">
              <a:buSzPts val="3600"/>
            </a:pPr>
            <a:endParaRPr lang="en-US" altLang="zh-CN" sz="3200" dirty="0"/>
          </a:p>
        </p:txBody>
      </p:sp>
      <p:sp>
        <p:nvSpPr>
          <p:cNvPr id="193" name="Google Shape;193;p17"/>
          <p:cNvSpPr txBox="1">
            <a:spLocks noGrp="1"/>
          </p:cNvSpPr>
          <p:nvPr>
            <p:ph type="title"/>
          </p:nvPr>
        </p:nvSpPr>
        <p:spPr>
          <a:xfrm>
            <a:off x="777240" y="365125"/>
            <a:ext cx="1065911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buSzPts val="5400"/>
            </a:pPr>
            <a:r>
              <a:rPr lang="en-US" dirty="0" smtClean="0"/>
              <a:t>Concatenation of </a:t>
            </a:r>
            <a:r>
              <a:rPr lang="en-US" dirty="0" err="1" smtClean="0"/>
              <a:t>Numpy</a:t>
            </a:r>
            <a:r>
              <a:rPr lang="en-US" dirty="0" smtClean="0"/>
              <a:t> arrays</a:t>
            </a:r>
            <a:endParaRPr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7488" y="2777216"/>
            <a:ext cx="6469606" cy="192030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615543" y="3378927"/>
            <a:ext cx="809897" cy="2438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8" name="Rectangle 7"/>
          <p:cNvSpPr/>
          <p:nvPr/>
        </p:nvSpPr>
        <p:spPr>
          <a:xfrm>
            <a:off x="4615543" y="4431867"/>
            <a:ext cx="809897" cy="2438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47342" y="2578964"/>
            <a:ext cx="2903538" cy="3793821"/>
          </a:xfrm>
          <a:prstGeom prst="rect">
            <a:avLst/>
          </a:prstGeom>
        </p:spPr>
      </p:pic>
      <p:sp>
        <p:nvSpPr>
          <p:cNvPr id="9" name="Slide Number Placeholder 8"/>
          <p:cNvSpPr>
            <a:spLocks noGrp="1"/>
          </p:cNvSpPr>
          <p:nvPr>
            <p:ph type="sldNum" idx="12"/>
          </p:nvPr>
        </p:nvSpPr>
        <p:spPr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fld id="{00000000-1234-1234-1234-123412341234}" type="slidenum">
              <a:rPr lang="en-US" altLang="zh-TW" sz="3200">
                <a:solidFill>
                  <a:schemeClr val="accent1">
                    <a:lumMod val="50000"/>
                  </a:schemeClr>
                </a:solidFill>
              </a:rPr>
              <a:pPr/>
              <a:t>30</a:t>
            </a:fld>
            <a:endParaRPr lang="zh-TW" altLang="en-US" sz="320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6513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94;p17"/>
          <p:cNvSpPr txBox="1">
            <a:spLocks noGrp="1"/>
          </p:cNvSpPr>
          <p:nvPr>
            <p:ph type="body" idx="1"/>
          </p:nvPr>
        </p:nvSpPr>
        <p:spPr>
          <a:xfrm>
            <a:off x="777240" y="1825625"/>
            <a:ext cx="1065911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>
              <a:buSzPts val="3600"/>
            </a:pPr>
            <a:r>
              <a:rPr lang="en-US" altLang="zh-CN" sz="3200" i="1" dirty="0" err="1" smtClean="0">
                <a:solidFill>
                  <a:srgbClr val="FF0000"/>
                </a:solidFill>
              </a:rPr>
              <a:t>np.concatenate</a:t>
            </a:r>
            <a:r>
              <a:rPr lang="en-US" altLang="zh-CN" sz="3200" i="1" dirty="0" smtClean="0">
                <a:solidFill>
                  <a:srgbClr val="FF0000"/>
                </a:solidFill>
              </a:rPr>
              <a:t>() </a:t>
            </a:r>
            <a:r>
              <a:rPr lang="en-US" altLang="zh-CN" sz="3200" dirty="0" smtClean="0"/>
              <a:t>is not limited only for 2D arrays. The parameter ‘axis’ helps you to do combine arrays target axis.</a:t>
            </a:r>
            <a:endParaRPr lang="en-US" altLang="zh-CN" sz="3200" dirty="0"/>
          </a:p>
        </p:txBody>
      </p:sp>
      <p:sp>
        <p:nvSpPr>
          <p:cNvPr id="193" name="Google Shape;193;p17"/>
          <p:cNvSpPr txBox="1">
            <a:spLocks noGrp="1"/>
          </p:cNvSpPr>
          <p:nvPr>
            <p:ph type="title"/>
          </p:nvPr>
        </p:nvSpPr>
        <p:spPr>
          <a:xfrm>
            <a:off x="777240" y="365125"/>
            <a:ext cx="1065911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buSzPts val="5400"/>
            </a:pPr>
            <a:r>
              <a:rPr lang="en-US" dirty="0" smtClean="0"/>
              <a:t>Concatenation of other dimension</a:t>
            </a: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t="6788"/>
          <a:stretch/>
        </p:blipFill>
        <p:spPr>
          <a:xfrm>
            <a:off x="1135380" y="3117670"/>
            <a:ext cx="2304505" cy="232708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t="8674"/>
          <a:stretch/>
        </p:blipFill>
        <p:spPr>
          <a:xfrm>
            <a:off x="4869180" y="3117670"/>
            <a:ext cx="2161142" cy="232708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/>
          <a:srcRect t="4682"/>
          <a:stretch/>
        </p:blipFill>
        <p:spPr>
          <a:xfrm>
            <a:off x="8459617" y="3117670"/>
            <a:ext cx="2154591" cy="232708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260021" y="5704115"/>
            <a:ext cx="20552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axis = </a:t>
            </a:r>
            <a:r>
              <a:rPr lang="en-US" sz="2000" b="1" dirty="0" smtClean="0"/>
              <a:t>0 [Rows]</a:t>
            </a:r>
            <a:endParaRPr lang="en-MY" sz="20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4922140" y="5712582"/>
            <a:ext cx="20552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axis = </a:t>
            </a:r>
            <a:r>
              <a:rPr lang="en-US" sz="2000" b="1" dirty="0" smtClean="0"/>
              <a:t>1 [Cols]</a:t>
            </a:r>
            <a:endParaRPr lang="en-MY" sz="20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8509301" y="5704115"/>
            <a:ext cx="23502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axis = </a:t>
            </a:r>
            <a:r>
              <a:rPr lang="en-US" sz="2000" b="1" dirty="0" smtClean="0"/>
              <a:t>2 [3</a:t>
            </a:r>
            <a:r>
              <a:rPr lang="en-US" sz="2000" b="1" baseline="30000" dirty="0" smtClean="0"/>
              <a:t>rd</a:t>
            </a:r>
            <a:r>
              <a:rPr lang="en-US" sz="2000" b="1" dirty="0" smtClean="0"/>
              <a:t> Dim]</a:t>
            </a:r>
            <a:endParaRPr lang="en-MY" sz="2000" b="1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idx="12"/>
          </p:nvPr>
        </p:nvSpPr>
        <p:spPr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fld id="{00000000-1234-1234-1234-123412341234}" type="slidenum">
              <a:rPr lang="en-US" altLang="zh-TW" sz="3200">
                <a:solidFill>
                  <a:schemeClr val="accent1">
                    <a:lumMod val="50000"/>
                  </a:schemeClr>
                </a:solidFill>
              </a:rPr>
              <a:pPr/>
              <a:t>31</a:t>
            </a:fld>
            <a:endParaRPr lang="zh-TW" altLang="en-US" sz="320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389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94;p17"/>
          <p:cNvSpPr txBox="1">
            <a:spLocks noGrp="1"/>
          </p:cNvSpPr>
          <p:nvPr>
            <p:ph type="body" idx="1"/>
          </p:nvPr>
        </p:nvSpPr>
        <p:spPr>
          <a:xfrm>
            <a:off x="777240" y="1825625"/>
            <a:ext cx="1065911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>
              <a:buSzPts val="3600"/>
            </a:pPr>
            <a:r>
              <a:rPr lang="en-US" altLang="zh-CN" sz="3200" dirty="0" smtClean="0"/>
              <a:t>We can also swap between two rows or columns of </a:t>
            </a:r>
            <a:r>
              <a:rPr lang="en-US" altLang="zh-CN" sz="3200" dirty="0" err="1" smtClean="0"/>
              <a:t>Numpy</a:t>
            </a:r>
            <a:r>
              <a:rPr lang="en-US" altLang="zh-CN" sz="3200" dirty="0" smtClean="0"/>
              <a:t> arrays.</a:t>
            </a:r>
          </a:p>
          <a:p>
            <a:pPr marL="228600" lvl="0" indent="-228600">
              <a:buSzPts val="3600"/>
            </a:pPr>
            <a:endParaRPr lang="en-US" altLang="zh-CN" sz="3200" dirty="0" smtClean="0">
              <a:solidFill>
                <a:srgbClr val="FF0000"/>
              </a:solidFill>
            </a:endParaRPr>
          </a:p>
          <a:p>
            <a:pPr marL="228600" lvl="0" indent="-228600">
              <a:buSzPts val="3600"/>
            </a:pPr>
            <a:endParaRPr lang="en-US" altLang="zh-CN" sz="3200" dirty="0"/>
          </a:p>
        </p:txBody>
      </p:sp>
      <p:sp>
        <p:nvSpPr>
          <p:cNvPr id="193" name="Google Shape;193;p17"/>
          <p:cNvSpPr txBox="1">
            <a:spLocks noGrp="1"/>
          </p:cNvSpPr>
          <p:nvPr>
            <p:ph type="title"/>
          </p:nvPr>
        </p:nvSpPr>
        <p:spPr>
          <a:xfrm>
            <a:off x="777240" y="365125"/>
            <a:ext cx="1065911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buSzPts val="5400"/>
            </a:pPr>
            <a:r>
              <a:rPr lang="en-US" dirty="0" smtClean="0"/>
              <a:t>Swapping of </a:t>
            </a:r>
            <a:r>
              <a:rPr lang="en-US" dirty="0" err="1" smtClean="0"/>
              <a:t>Numpy</a:t>
            </a:r>
            <a:r>
              <a:rPr lang="en-US" dirty="0" smtClean="0"/>
              <a:t> arrays</a:t>
            </a: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7485" y="2982685"/>
            <a:ext cx="4108429" cy="319427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8418" y="2982685"/>
            <a:ext cx="4592527" cy="3194277"/>
          </a:xfrm>
          <a:prstGeom prst="rect">
            <a:avLst/>
          </a:prstGeom>
        </p:spPr>
      </p:pic>
      <p:sp>
        <p:nvSpPr>
          <p:cNvPr id="9" name="Slide Number Placeholder 8"/>
          <p:cNvSpPr>
            <a:spLocks noGrp="1"/>
          </p:cNvSpPr>
          <p:nvPr>
            <p:ph type="sldNum" idx="12"/>
          </p:nvPr>
        </p:nvSpPr>
        <p:spPr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fld id="{00000000-1234-1234-1234-123412341234}" type="slidenum">
              <a:rPr lang="en-US" altLang="zh-TW" sz="3200">
                <a:solidFill>
                  <a:schemeClr val="accent1">
                    <a:lumMod val="50000"/>
                  </a:schemeClr>
                </a:solidFill>
              </a:rPr>
              <a:pPr/>
              <a:t>32</a:t>
            </a:fld>
            <a:endParaRPr lang="zh-TW" altLang="en-US" sz="320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5659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94;p17"/>
          <p:cNvSpPr txBox="1">
            <a:spLocks noGrp="1"/>
          </p:cNvSpPr>
          <p:nvPr>
            <p:ph type="body" idx="1"/>
          </p:nvPr>
        </p:nvSpPr>
        <p:spPr>
          <a:xfrm>
            <a:off x="777240" y="1825625"/>
            <a:ext cx="1065911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>
              <a:buSzPts val="3600"/>
            </a:pPr>
            <a:r>
              <a:rPr lang="en-US" altLang="zh-CN" sz="3200" dirty="0" smtClean="0"/>
              <a:t>Experience all the steps provided in the stated </a:t>
            </a:r>
            <a:r>
              <a:rPr lang="en-US" altLang="zh-CN" sz="3200" dirty="0" smtClean="0">
                <a:hlinkClick r:id="rId3"/>
              </a:rPr>
              <a:t>GitHub Link</a:t>
            </a:r>
            <a:r>
              <a:rPr lang="en-US" altLang="zh-CN" sz="3200" dirty="0" smtClean="0"/>
              <a:t>.</a:t>
            </a:r>
          </a:p>
          <a:p>
            <a:pPr marL="228600" indent="-228600">
              <a:buSzPts val="3600"/>
            </a:pPr>
            <a:r>
              <a:rPr lang="en-US" altLang="zh-CN" sz="3200" dirty="0" smtClean="0"/>
              <a:t>Try to implement what the exercise ask for.</a:t>
            </a:r>
            <a:endParaRPr lang="en-US" altLang="zh-CN" sz="3200" dirty="0" smtClean="0">
              <a:solidFill>
                <a:srgbClr val="FF0000"/>
              </a:solidFill>
            </a:endParaRPr>
          </a:p>
          <a:p>
            <a:pPr marL="228600" lvl="0" indent="-228600">
              <a:buSzPts val="3600"/>
            </a:pPr>
            <a:endParaRPr lang="en-US" altLang="zh-CN" sz="3200" dirty="0"/>
          </a:p>
        </p:txBody>
      </p:sp>
      <p:sp>
        <p:nvSpPr>
          <p:cNvPr id="193" name="Google Shape;193;p17"/>
          <p:cNvSpPr txBox="1">
            <a:spLocks noGrp="1"/>
          </p:cNvSpPr>
          <p:nvPr>
            <p:ph type="title"/>
          </p:nvPr>
        </p:nvSpPr>
        <p:spPr>
          <a:xfrm>
            <a:off x="777240" y="365125"/>
            <a:ext cx="1065911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buSzPts val="5400"/>
            </a:pPr>
            <a:r>
              <a:rPr lang="en-US" dirty="0" smtClean="0"/>
              <a:t>Exercise</a:t>
            </a:r>
            <a:endParaRPr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019" y="3639307"/>
            <a:ext cx="10575551" cy="918670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fld id="{00000000-1234-1234-1234-123412341234}" type="slidenum">
              <a:rPr lang="en-US" altLang="zh-TW" sz="3200">
                <a:solidFill>
                  <a:schemeClr val="accent1">
                    <a:lumMod val="50000"/>
                  </a:schemeClr>
                </a:solidFill>
              </a:rPr>
              <a:pPr/>
              <a:t>33</a:t>
            </a:fld>
            <a:endParaRPr lang="zh-TW" altLang="en-US" sz="320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0158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3"/>
          <p:cNvSpPr/>
          <p:nvPr/>
        </p:nvSpPr>
        <p:spPr>
          <a:xfrm>
            <a:off x="-1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13"/>
          <p:cNvSpPr/>
          <p:nvPr/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04" name="Google Shape;104;p13"/>
          <p:cNvPicPr preferRelativeResize="0"/>
          <p:nvPr/>
        </p:nvPicPr>
        <p:blipFill rotWithShape="1">
          <a:blip r:embed="rId3">
            <a:alphaModFix amt="40000"/>
          </a:blip>
          <a:srcRect t="27667" r="-1" b="18491"/>
          <a:stretch/>
        </p:blipFill>
        <p:spPr>
          <a:xfrm>
            <a:off x="1525" y="10"/>
            <a:ext cx="12188951" cy="685799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5" name="Google Shape;105;p13"/>
          <p:cNvGrpSpPr/>
          <p:nvPr/>
        </p:nvGrpSpPr>
        <p:grpSpPr>
          <a:xfrm>
            <a:off x="314102" y="236341"/>
            <a:ext cx="11340713" cy="5464029"/>
            <a:chOff x="314102" y="236341"/>
            <a:chExt cx="11340713" cy="5464029"/>
          </a:xfrm>
        </p:grpSpPr>
        <p:sp>
          <p:nvSpPr>
            <p:cNvPr id="106" name="Google Shape;106;p13"/>
            <p:cNvSpPr/>
            <p:nvPr/>
          </p:nvSpPr>
          <p:spPr>
            <a:xfrm>
              <a:off x="7760448" y="3803994"/>
              <a:ext cx="94160" cy="94160"/>
            </a:xfrm>
            <a:prstGeom prst="ellipse">
              <a:avLst/>
            </a:prstGeom>
            <a:solidFill>
              <a:srgbClr val="E3BEBE">
                <a:alpha val="2784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" name="Google Shape;107;p13"/>
            <p:cNvSpPr/>
            <p:nvPr/>
          </p:nvSpPr>
          <p:spPr>
            <a:xfrm>
              <a:off x="314102" y="3044381"/>
              <a:ext cx="226735" cy="226735"/>
            </a:xfrm>
            <a:prstGeom prst="ellipse">
              <a:avLst/>
            </a:prstGeom>
            <a:solidFill>
              <a:srgbClr val="B57B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" name="Google Shape;108;p13"/>
            <p:cNvSpPr/>
            <p:nvPr/>
          </p:nvSpPr>
          <p:spPr>
            <a:xfrm>
              <a:off x="11188374" y="386135"/>
              <a:ext cx="466441" cy="466441"/>
            </a:xfrm>
            <a:prstGeom prst="ellipse">
              <a:avLst/>
            </a:prstGeom>
            <a:solidFill>
              <a:srgbClr val="B1C3D5">
                <a:alpha val="71764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" name="Google Shape;109;p13"/>
            <p:cNvSpPr/>
            <p:nvPr/>
          </p:nvSpPr>
          <p:spPr>
            <a:xfrm>
              <a:off x="11065714" y="236341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" name="Google Shape;110;p13"/>
            <p:cNvSpPr/>
            <p:nvPr/>
          </p:nvSpPr>
          <p:spPr>
            <a:xfrm>
              <a:off x="751535" y="2516671"/>
              <a:ext cx="466441" cy="46644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" name="Google Shape;111;p13"/>
            <p:cNvSpPr/>
            <p:nvPr/>
          </p:nvSpPr>
          <p:spPr>
            <a:xfrm>
              <a:off x="11230142" y="4588038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Google Shape;112;p13"/>
            <p:cNvSpPr/>
            <p:nvPr/>
          </p:nvSpPr>
          <p:spPr>
            <a:xfrm>
              <a:off x="10902046" y="5394590"/>
              <a:ext cx="305780" cy="305780"/>
            </a:xfrm>
            <a:prstGeom prst="ellipse">
              <a:avLst/>
            </a:prstGeom>
            <a:solidFill>
              <a:srgbClr val="CCDCD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Google Shape;113;p13"/>
            <p:cNvSpPr/>
            <p:nvPr/>
          </p:nvSpPr>
          <p:spPr>
            <a:xfrm>
              <a:off x="10408287" y="5160714"/>
              <a:ext cx="113367" cy="11336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4" name="Google Shape;114;p13"/>
          <p:cNvSpPr txBox="1">
            <a:spLocks noGrp="1"/>
          </p:cNvSpPr>
          <p:nvPr>
            <p:ph type="ctrTitle"/>
          </p:nvPr>
        </p:nvSpPr>
        <p:spPr>
          <a:xfrm>
            <a:off x="2405587" y="1556091"/>
            <a:ext cx="7063739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Gill Sans"/>
              <a:buNone/>
            </a:pPr>
            <a:r>
              <a:rPr lang="en-US" altLang="zh-TW" dirty="0" smtClean="0">
                <a:solidFill>
                  <a:srgbClr val="FFFFFF"/>
                </a:solidFill>
              </a:rPr>
              <a:t>Pandas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19427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1502" y="3140868"/>
            <a:ext cx="6455264" cy="632869"/>
          </a:xfrm>
          <a:prstGeom prst="rect">
            <a:avLst/>
          </a:prstGeom>
        </p:spPr>
      </p:pic>
      <p:sp>
        <p:nvSpPr>
          <p:cNvPr id="14" name="Google Shape;194;p17"/>
          <p:cNvSpPr txBox="1">
            <a:spLocks noGrp="1"/>
          </p:cNvSpPr>
          <p:nvPr>
            <p:ph type="body" idx="1"/>
          </p:nvPr>
        </p:nvSpPr>
        <p:spPr>
          <a:xfrm>
            <a:off x="777240" y="1825625"/>
            <a:ext cx="1065911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>
              <a:buSzPts val="3600"/>
            </a:pPr>
            <a:r>
              <a:rPr lang="en-US" altLang="zh-CN" sz="3200" dirty="0" smtClean="0"/>
              <a:t>Normally, we import the Pandas package as follow:</a:t>
            </a:r>
          </a:p>
          <a:p>
            <a:pPr marL="228600" lvl="0" indent="-228600">
              <a:buSzPts val="3600"/>
            </a:pPr>
            <a:endParaRPr lang="en-US" altLang="zh-CN" sz="3200" dirty="0"/>
          </a:p>
        </p:txBody>
      </p:sp>
      <p:sp>
        <p:nvSpPr>
          <p:cNvPr id="193" name="Google Shape;193;p17"/>
          <p:cNvSpPr txBox="1">
            <a:spLocks noGrp="1"/>
          </p:cNvSpPr>
          <p:nvPr>
            <p:ph type="title"/>
          </p:nvPr>
        </p:nvSpPr>
        <p:spPr>
          <a:xfrm>
            <a:off x="777240" y="365125"/>
            <a:ext cx="1065911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buSzPts val="5400"/>
            </a:pPr>
            <a:r>
              <a:rPr lang="en-US" dirty="0" smtClean="0"/>
              <a:t>Import</a:t>
            </a:r>
            <a:endParaRPr dirty="0"/>
          </a:p>
        </p:txBody>
      </p:sp>
      <p:sp>
        <p:nvSpPr>
          <p:cNvPr id="4" name="Rectangle 3"/>
          <p:cNvSpPr/>
          <p:nvPr/>
        </p:nvSpPr>
        <p:spPr>
          <a:xfrm>
            <a:off x="7045235" y="3169920"/>
            <a:ext cx="644434" cy="5747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cxnSp>
        <p:nvCxnSpPr>
          <p:cNvPr id="7" name="Straight Arrow Connector 6"/>
          <p:cNvCxnSpPr>
            <a:stCxn id="4" idx="2"/>
          </p:cNvCxnSpPr>
          <p:nvPr/>
        </p:nvCxnSpPr>
        <p:spPr>
          <a:xfrm>
            <a:off x="7454537" y="3744686"/>
            <a:ext cx="409303" cy="92875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7280366" y="4667794"/>
            <a:ext cx="3352800" cy="844732"/>
          </a:xfrm>
          <a:prstGeom prst="rect">
            <a:avLst/>
          </a:prstGeom>
          <a:solidFill>
            <a:srgbClr val="00B05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/>
              <a:t>Make a shorter name, so that we can more convenient to call the function from Pandas</a:t>
            </a:r>
            <a:endParaRPr lang="en-MY" sz="1600" b="1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fld id="{00000000-1234-1234-1234-123412341234}" type="slidenum">
              <a:rPr lang="en-US" altLang="zh-TW" sz="3200">
                <a:solidFill>
                  <a:schemeClr val="accent1">
                    <a:lumMod val="50000"/>
                  </a:schemeClr>
                </a:solidFill>
              </a:rPr>
              <a:pPr/>
              <a:t>35</a:t>
            </a:fld>
            <a:endParaRPr lang="zh-TW" altLang="en-US" sz="320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2062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94;p17"/>
          <p:cNvSpPr txBox="1">
            <a:spLocks noGrp="1"/>
          </p:cNvSpPr>
          <p:nvPr>
            <p:ph type="body" idx="1"/>
          </p:nvPr>
        </p:nvSpPr>
        <p:spPr>
          <a:xfrm>
            <a:off x="777240" y="1825625"/>
            <a:ext cx="1065911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>
              <a:buSzPts val="3600"/>
            </a:pPr>
            <a:r>
              <a:rPr lang="en-US" altLang="zh-CN" sz="3200" dirty="0" smtClean="0"/>
              <a:t>Use </a:t>
            </a:r>
            <a:r>
              <a:rPr lang="en-US" altLang="zh-CN" sz="3200" i="1" dirty="0" err="1" smtClean="0">
                <a:solidFill>
                  <a:srgbClr val="FF0000"/>
                </a:solidFill>
              </a:rPr>
              <a:t>pd.read_csv</a:t>
            </a:r>
            <a:r>
              <a:rPr lang="en-US" altLang="zh-CN" sz="3200" i="1" dirty="0" smtClean="0">
                <a:solidFill>
                  <a:srgbClr val="FF0000"/>
                </a:solidFill>
              </a:rPr>
              <a:t>() </a:t>
            </a:r>
            <a:r>
              <a:rPr lang="en-US" altLang="zh-CN" sz="3200" dirty="0" smtClean="0"/>
              <a:t>to read a csv files. This will return a </a:t>
            </a:r>
            <a:r>
              <a:rPr lang="en-US" altLang="zh-CN" sz="3200" dirty="0" err="1"/>
              <a:t>P</a:t>
            </a:r>
            <a:r>
              <a:rPr lang="en-US" altLang="zh-CN" sz="3200" dirty="0" err="1" smtClean="0"/>
              <a:t>andas.DataFrame</a:t>
            </a:r>
            <a:r>
              <a:rPr lang="en-US" altLang="zh-CN" sz="3200" dirty="0" smtClean="0"/>
              <a:t> result.</a:t>
            </a:r>
          </a:p>
          <a:p>
            <a:pPr marL="228600" lvl="0" indent="-228600">
              <a:buSzPts val="3600"/>
            </a:pPr>
            <a:endParaRPr lang="en-US" altLang="zh-CN" sz="3200" dirty="0" smtClean="0">
              <a:solidFill>
                <a:srgbClr val="FF0000"/>
              </a:solidFill>
            </a:endParaRPr>
          </a:p>
          <a:p>
            <a:pPr marL="228600" lvl="0" indent="-228600">
              <a:buSzPts val="3600"/>
            </a:pPr>
            <a:endParaRPr lang="en-US" altLang="zh-CN" sz="3200" dirty="0"/>
          </a:p>
        </p:txBody>
      </p:sp>
      <p:sp>
        <p:nvSpPr>
          <p:cNvPr id="193" name="Google Shape;193;p17"/>
          <p:cNvSpPr txBox="1">
            <a:spLocks noGrp="1"/>
          </p:cNvSpPr>
          <p:nvPr>
            <p:ph type="title"/>
          </p:nvPr>
        </p:nvSpPr>
        <p:spPr>
          <a:xfrm>
            <a:off x="777240" y="365125"/>
            <a:ext cx="1065911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buSzPts val="5400"/>
            </a:pPr>
            <a:r>
              <a:rPr lang="en-US" dirty="0" smtClean="0"/>
              <a:t>Read csv files to Pandas </a:t>
            </a:r>
            <a:r>
              <a:rPr lang="en-US" dirty="0" err="1" smtClean="0"/>
              <a:t>Dataframe</a:t>
            </a:r>
            <a:endParaRPr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4498" y="3010036"/>
            <a:ext cx="6849972" cy="132853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4498" y="4683940"/>
            <a:ext cx="9100578" cy="1370381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fld id="{00000000-1234-1234-1234-123412341234}" type="slidenum">
              <a:rPr lang="en-US" altLang="zh-TW" sz="3200">
                <a:solidFill>
                  <a:schemeClr val="accent1">
                    <a:lumMod val="50000"/>
                  </a:schemeClr>
                </a:solidFill>
              </a:rPr>
              <a:pPr/>
              <a:t>36</a:t>
            </a:fld>
            <a:endParaRPr lang="zh-TW" altLang="en-US" sz="320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4837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94;p17"/>
          <p:cNvSpPr txBox="1">
            <a:spLocks noGrp="1"/>
          </p:cNvSpPr>
          <p:nvPr>
            <p:ph type="body" idx="1"/>
          </p:nvPr>
        </p:nvSpPr>
        <p:spPr>
          <a:xfrm>
            <a:off x="777240" y="1825625"/>
            <a:ext cx="1065911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>
              <a:buSzPts val="3600"/>
            </a:pPr>
            <a:r>
              <a:rPr lang="en-US" altLang="zh-CN" sz="3200" dirty="0" smtClean="0"/>
              <a:t>Here are the examples to print out the first n and last n data from </a:t>
            </a:r>
            <a:r>
              <a:rPr lang="en-US" altLang="zh-CN" sz="3200" dirty="0" err="1" smtClean="0"/>
              <a:t>dataframe</a:t>
            </a:r>
            <a:r>
              <a:rPr lang="en-US" altLang="zh-CN" sz="3200" dirty="0" smtClean="0"/>
              <a:t>.</a:t>
            </a:r>
            <a:endParaRPr lang="en-US" altLang="zh-CN" sz="3200" dirty="0" smtClean="0"/>
          </a:p>
          <a:p>
            <a:pPr marL="228600" lvl="0" indent="-228600">
              <a:buSzPts val="3600"/>
            </a:pPr>
            <a:endParaRPr lang="en-US" altLang="zh-CN" sz="3200" dirty="0" smtClean="0">
              <a:solidFill>
                <a:srgbClr val="FF0000"/>
              </a:solidFill>
            </a:endParaRPr>
          </a:p>
          <a:p>
            <a:pPr marL="228600" lvl="0" indent="-228600">
              <a:buSzPts val="3600"/>
            </a:pPr>
            <a:endParaRPr lang="en-US" altLang="zh-CN" sz="3200" dirty="0"/>
          </a:p>
        </p:txBody>
      </p:sp>
      <p:sp>
        <p:nvSpPr>
          <p:cNvPr id="193" name="Google Shape;193;p17"/>
          <p:cNvSpPr txBox="1">
            <a:spLocks noGrp="1"/>
          </p:cNvSpPr>
          <p:nvPr>
            <p:ph type="title"/>
          </p:nvPr>
        </p:nvSpPr>
        <p:spPr>
          <a:xfrm>
            <a:off x="777240" y="365125"/>
            <a:ext cx="1065911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buSzPts val="5400"/>
            </a:pPr>
            <a:r>
              <a:rPr lang="en-US" dirty="0" smtClean="0"/>
              <a:t>Print the some data of </a:t>
            </a:r>
            <a:r>
              <a:rPr lang="en-US" dirty="0" err="1" smtClean="0"/>
              <a:t>DataFrame</a:t>
            </a:r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fld id="{00000000-1234-1234-1234-123412341234}" type="slidenum">
              <a:rPr lang="en-US" altLang="zh-TW" sz="3200">
                <a:solidFill>
                  <a:schemeClr val="accent1">
                    <a:lumMod val="50000"/>
                  </a:schemeClr>
                </a:solidFill>
              </a:rPr>
              <a:pPr/>
              <a:t>37</a:t>
            </a:fld>
            <a:endParaRPr lang="zh-TW" altLang="en-US" sz="320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6673" y="3040652"/>
            <a:ext cx="7546477" cy="3778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6673" y="3575602"/>
            <a:ext cx="7546477" cy="30846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7696" y="4041141"/>
            <a:ext cx="7504430" cy="2624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87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94;p17"/>
          <p:cNvSpPr txBox="1">
            <a:spLocks noGrp="1"/>
          </p:cNvSpPr>
          <p:nvPr>
            <p:ph type="body" idx="1"/>
          </p:nvPr>
        </p:nvSpPr>
        <p:spPr>
          <a:xfrm>
            <a:off x="777240" y="1825625"/>
            <a:ext cx="1065911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>
              <a:buSzPts val="3600"/>
            </a:pPr>
            <a:r>
              <a:rPr lang="en-US" altLang="zh-CN" sz="3200" dirty="0" smtClean="0"/>
              <a:t>Sometimes a </a:t>
            </a:r>
            <a:r>
              <a:rPr lang="en-US" altLang="zh-CN" sz="3200" dirty="0" err="1" smtClean="0"/>
              <a:t>dataframe</a:t>
            </a:r>
            <a:r>
              <a:rPr lang="en-US" altLang="zh-CN" sz="3200" dirty="0" smtClean="0"/>
              <a:t> might consists too many columns, which will not showed out all of them as default. To make this available, try the settings below:</a:t>
            </a:r>
            <a:endParaRPr lang="en-US" altLang="zh-CN" sz="3200" dirty="0" smtClean="0"/>
          </a:p>
          <a:p>
            <a:pPr marL="228600" lvl="0" indent="-228600">
              <a:buSzPts val="3600"/>
            </a:pPr>
            <a:endParaRPr lang="en-US" altLang="zh-CN" sz="3200" dirty="0" smtClean="0">
              <a:solidFill>
                <a:srgbClr val="FF0000"/>
              </a:solidFill>
            </a:endParaRPr>
          </a:p>
          <a:p>
            <a:pPr marL="228600" lvl="0" indent="-228600">
              <a:buSzPts val="3600"/>
            </a:pPr>
            <a:endParaRPr lang="en-US" altLang="zh-CN" sz="3200" dirty="0"/>
          </a:p>
        </p:txBody>
      </p:sp>
      <p:sp>
        <p:nvSpPr>
          <p:cNvPr id="193" name="Google Shape;193;p17"/>
          <p:cNvSpPr txBox="1">
            <a:spLocks noGrp="1"/>
          </p:cNvSpPr>
          <p:nvPr>
            <p:ph type="title"/>
          </p:nvPr>
        </p:nvSpPr>
        <p:spPr>
          <a:xfrm>
            <a:off x="777240" y="365125"/>
            <a:ext cx="1065911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buSzPts val="5400"/>
            </a:pPr>
            <a:r>
              <a:rPr lang="en-US" dirty="0" smtClean="0"/>
              <a:t>Set to show up all columns</a:t>
            </a:r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fld id="{00000000-1234-1234-1234-123412341234}" type="slidenum">
              <a:rPr lang="en-US" altLang="zh-TW" sz="3200">
                <a:solidFill>
                  <a:schemeClr val="accent1">
                    <a:lumMod val="50000"/>
                  </a:schemeClr>
                </a:solidFill>
              </a:rPr>
              <a:pPr/>
              <a:t>38</a:t>
            </a:fld>
            <a:endParaRPr lang="zh-TW" altLang="en-US" sz="320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7349" y="3479210"/>
            <a:ext cx="9485694" cy="753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012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7"/>
          <p:cNvSpPr txBox="1">
            <a:spLocks noGrp="1"/>
          </p:cNvSpPr>
          <p:nvPr>
            <p:ph type="title"/>
          </p:nvPr>
        </p:nvSpPr>
        <p:spPr>
          <a:xfrm>
            <a:off x="777240" y="365125"/>
            <a:ext cx="1065911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lvl="0">
              <a:buSzPts val="5400"/>
            </a:pPr>
            <a:r>
              <a:rPr lang="en-US" dirty="0" smtClean="0"/>
              <a:t>Show basic information of a </a:t>
            </a:r>
            <a:r>
              <a:rPr lang="en-US" dirty="0" err="1" smtClean="0"/>
              <a:t>dataframe</a:t>
            </a:r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fld id="{00000000-1234-1234-1234-123412341234}" type="slidenum">
              <a:rPr lang="en-US" altLang="zh-TW" sz="3200">
                <a:solidFill>
                  <a:schemeClr val="accent1">
                    <a:lumMod val="50000"/>
                  </a:schemeClr>
                </a:solidFill>
              </a:rPr>
              <a:pPr/>
              <a:t>39</a:t>
            </a:fld>
            <a:endParaRPr lang="zh-TW" altLang="en-US" sz="320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" name="Google Shape;194;p17"/>
          <p:cNvSpPr txBox="1">
            <a:spLocks noGrp="1"/>
          </p:cNvSpPr>
          <p:nvPr>
            <p:ph type="body" idx="1"/>
          </p:nvPr>
        </p:nvSpPr>
        <p:spPr>
          <a:xfrm>
            <a:off x="777240" y="1825625"/>
            <a:ext cx="1065911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>
              <a:buSzPts val="3600"/>
            </a:pPr>
            <a:r>
              <a:rPr lang="en-US" altLang="zh-CN" sz="3200" dirty="0" smtClean="0"/>
              <a:t>Use </a:t>
            </a:r>
            <a:r>
              <a:rPr lang="en-US" altLang="zh-CN" sz="3200" i="1" dirty="0" smtClean="0">
                <a:solidFill>
                  <a:srgbClr val="FF0000"/>
                </a:solidFill>
              </a:rPr>
              <a:t>shape() </a:t>
            </a:r>
            <a:r>
              <a:rPr lang="en-US" altLang="zh-CN" sz="3200" dirty="0" smtClean="0"/>
              <a:t>to show out the dimension of </a:t>
            </a:r>
            <a:r>
              <a:rPr lang="en-US" altLang="zh-CN" sz="3200" dirty="0" err="1" smtClean="0"/>
              <a:t>dataframe</a:t>
            </a:r>
            <a:r>
              <a:rPr lang="en-US" altLang="zh-CN" sz="3200" dirty="0" smtClean="0"/>
              <a:t>, while </a:t>
            </a:r>
            <a:r>
              <a:rPr lang="en-US" altLang="zh-CN" sz="3200" i="1" dirty="0" smtClean="0">
                <a:solidFill>
                  <a:srgbClr val="FF0000"/>
                </a:solidFill>
              </a:rPr>
              <a:t>info() </a:t>
            </a:r>
            <a:r>
              <a:rPr lang="en-US" altLang="zh-CN" sz="3200" dirty="0" smtClean="0"/>
              <a:t>helps to show out the summary of a </a:t>
            </a:r>
            <a:r>
              <a:rPr lang="en-US" altLang="zh-CN" sz="3200" dirty="0" err="1" smtClean="0"/>
              <a:t>dataframe</a:t>
            </a:r>
            <a:r>
              <a:rPr lang="en-US" altLang="zh-CN" sz="3200" dirty="0" smtClean="0"/>
              <a:t>.</a:t>
            </a:r>
            <a:endParaRPr lang="en-US" altLang="zh-CN" sz="3200" dirty="0" smtClean="0"/>
          </a:p>
          <a:p>
            <a:pPr marL="228600" lvl="0" indent="-228600">
              <a:buSzPts val="3600"/>
            </a:pPr>
            <a:endParaRPr lang="en-US" altLang="zh-CN" sz="3200" dirty="0" smtClean="0">
              <a:solidFill>
                <a:srgbClr val="FF0000"/>
              </a:solidFill>
            </a:endParaRPr>
          </a:p>
          <a:p>
            <a:pPr marL="228600" lvl="0" indent="-228600">
              <a:buSzPts val="3600"/>
            </a:pPr>
            <a:endParaRPr lang="en-US" altLang="zh-CN"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020" y="3063648"/>
            <a:ext cx="3672569" cy="923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7369" y="3063648"/>
            <a:ext cx="6364348" cy="3248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856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3"/>
          <p:cNvSpPr/>
          <p:nvPr/>
        </p:nvSpPr>
        <p:spPr>
          <a:xfrm>
            <a:off x="-1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13"/>
          <p:cNvSpPr/>
          <p:nvPr/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04" name="Google Shape;104;p13"/>
          <p:cNvPicPr preferRelativeResize="0"/>
          <p:nvPr/>
        </p:nvPicPr>
        <p:blipFill rotWithShape="1">
          <a:blip r:embed="rId3">
            <a:alphaModFix amt="40000"/>
          </a:blip>
          <a:srcRect t="27667" r="-1" b="18491"/>
          <a:stretch/>
        </p:blipFill>
        <p:spPr>
          <a:xfrm>
            <a:off x="1525" y="10"/>
            <a:ext cx="12188951" cy="685799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5" name="Google Shape;105;p13"/>
          <p:cNvGrpSpPr/>
          <p:nvPr/>
        </p:nvGrpSpPr>
        <p:grpSpPr>
          <a:xfrm>
            <a:off x="314102" y="236341"/>
            <a:ext cx="11340713" cy="5464029"/>
            <a:chOff x="314102" y="236341"/>
            <a:chExt cx="11340713" cy="5464029"/>
          </a:xfrm>
        </p:grpSpPr>
        <p:sp>
          <p:nvSpPr>
            <p:cNvPr id="106" name="Google Shape;106;p13"/>
            <p:cNvSpPr/>
            <p:nvPr/>
          </p:nvSpPr>
          <p:spPr>
            <a:xfrm>
              <a:off x="7760448" y="3803994"/>
              <a:ext cx="94160" cy="94160"/>
            </a:xfrm>
            <a:prstGeom prst="ellipse">
              <a:avLst/>
            </a:prstGeom>
            <a:solidFill>
              <a:srgbClr val="E3BEBE">
                <a:alpha val="2784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" name="Google Shape;107;p13"/>
            <p:cNvSpPr/>
            <p:nvPr/>
          </p:nvSpPr>
          <p:spPr>
            <a:xfrm>
              <a:off x="314102" y="3044381"/>
              <a:ext cx="226735" cy="226735"/>
            </a:xfrm>
            <a:prstGeom prst="ellipse">
              <a:avLst/>
            </a:prstGeom>
            <a:solidFill>
              <a:srgbClr val="B57B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" name="Google Shape;108;p13"/>
            <p:cNvSpPr/>
            <p:nvPr/>
          </p:nvSpPr>
          <p:spPr>
            <a:xfrm>
              <a:off x="11188374" y="386135"/>
              <a:ext cx="466441" cy="466441"/>
            </a:xfrm>
            <a:prstGeom prst="ellipse">
              <a:avLst/>
            </a:prstGeom>
            <a:solidFill>
              <a:srgbClr val="B1C3D5">
                <a:alpha val="71764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" name="Google Shape;109;p13"/>
            <p:cNvSpPr/>
            <p:nvPr/>
          </p:nvSpPr>
          <p:spPr>
            <a:xfrm>
              <a:off x="11065714" y="236341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" name="Google Shape;110;p13"/>
            <p:cNvSpPr/>
            <p:nvPr/>
          </p:nvSpPr>
          <p:spPr>
            <a:xfrm>
              <a:off x="751535" y="2516671"/>
              <a:ext cx="466441" cy="46644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" name="Google Shape;111;p13"/>
            <p:cNvSpPr/>
            <p:nvPr/>
          </p:nvSpPr>
          <p:spPr>
            <a:xfrm>
              <a:off x="11230142" y="4588038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Google Shape;112;p13"/>
            <p:cNvSpPr/>
            <p:nvPr/>
          </p:nvSpPr>
          <p:spPr>
            <a:xfrm>
              <a:off x="10902046" y="5394590"/>
              <a:ext cx="305780" cy="305780"/>
            </a:xfrm>
            <a:prstGeom prst="ellipse">
              <a:avLst/>
            </a:prstGeom>
            <a:solidFill>
              <a:srgbClr val="CCDCD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Google Shape;113;p13"/>
            <p:cNvSpPr/>
            <p:nvPr/>
          </p:nvSpPr>
          <p:spPr>
            <a:xfrm>
              <a:off x="10408287" y="5160714"/>
              <a:ext cx="113367" cy="11336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4" name="Google Shape;114;p13"/>
          <p:cNvSpPr txBox="1">
            <a:spLocks noGrp="1"/>
          </p:cNvSpPr>
          <p:nvPr>
            <p:ph type="ctrTitle"/>
          </p:nvPr>
        </p:nvSpPr>
        <p:spPr>
          <a:xfrm>
            <a:off x="2405587" y="1556091"/>
            <a:ext cx="7063739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Gill Sans"/>
              <a:buNone/>
            </a:pPr>
            <a:r>
              <a:rPr lang="en-US" altLang="zh-TW" dirty="0" smtClean="0">
                <a:solidFill>
                  <a:srgbClr val="FFFFFF"/>
                </a:solidFill>
              </a:rPr>
              <a:t>Write / Read File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18652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7"/>
          <p:cNvSpPr txBox="1">
            <a:spLocks noGrp="1"/>
          </p:cNvSpPr>
          <p:nvPr>
            <p:ph type="title"/>
          </p:nvPr>
        </p:nvSpPr>
        <p:spPr>
          <a:xfrm>
            <a:off x="777240" y="365125"/>
            <a:ext cx="1065911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buSzPts val="5400"/>
            </a:pPr>
            <a:r>
              <a:rPr lang="en-US" dirty="0" smtClean="0"/>
              <a:t>Show basic information of a column</a:t>
            </a:r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fld id="{00000000-1234-1234-1234-123412341234}" type="slidenum">
              <a:rPr lang="en-US" altLang="zh-TW" sz="3200">
                <a:solidFill>
                  <a:schemeClr val="accent1">
                    <a:lumMod val="50000"/>
                  </a:schemeClr>
                </a:solidFill>
              </a:rPr>
              <a:pPr/>
              <a:t>40</a:t>
            </a:fld>
            <a:endParaRPr lang="zh-TW" altLang="en-US" sz="320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" name="Google Shape;194;p17"/>
          <p:cNvSpPr txBox="1">
            <a:spLocks noGrp="1"/>
          </p:cNvSpPr>
          <p:nvPr>
            <p:ph type="body" idx="1"/>
          </p:nvPr>
        </p:nvSpPr>
        <p:spPr>
          <a:xfrm>
            <a:off x="777240" y="1825625"/>
            <a:ext cx="1065911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>
              <a:buSzPts val="3600"/>
            </a:pPr>
            <a:r>
              <a:rPr lang="en-US" altLang="zh-CN" sz="3200" dirty="0"/>
              <a:t>Use </a:t>
            </a:r>
            <a:r>
              <a:rPr lang="en-US" altLang="zh-CN" sz="3200" i="1" dirty="0" err="1">
                <a:solidFill>
                  <a:srgbClr val="FF0000"/>
                </a:solidFill>
              </a:rPr>
              <a:t>value_counts</a:t>
            </a:r>
            <a:r>
              <a:rPr lang="en-US" altLang="zh-CN" sz="3200" i="1" dirty="0">
                <a:solidFill>
                  <a:srgbClr val="FF0000"/>
                </a:solidFill>
              </a:rPr>
              <a:t>() </a:t>
            </a:r>
            <a:r>
              <a:rPr lang="en-US" altLang="zh-CN" sz="3200" dirty="0"/>
              <a:t>to show out some each value count of a column</a:t>
            </a:r>
            <a:r>
              <a:rPr lang="en-US" altLang="zh-CN" sz="3200" dirty="0" smtClean="0"/>
              <a:t>. You may also add </a:t>
            </a:r>
            <a:r>
              <a:rPr lang="en-US" altLang="zh-CN" sz="3200" i="1" dirty="0" smtClean="0">
                <a:solidFill>
                  <a:srgbClr val="FF0000"/>
                </a:solidFill>
              </a:rPr>
              <a:t>describe() </a:t>
            </a:r>
            <a:r>
              <a:rPr lang="en-US" altLang="zh-CN" sz="3200" dirty="0" smtClean="0"/>
              <a:t>to make a summary.</a:t>
            </a:r>
            <a:endParaRPr lang="en-US" altLang="zh-CN" sz="3200" dirty="0"/>
          </a:p>
          <a:p>
            <a:pPr marL="228600" lvl="0" indent="-228600">
              <a:buSzPts val="3600"/>
            </a:pPr>
            <a:endParaRPr lang="en-US" altLang="zh-CN" sz="3200" dirty="0" smtClean="0">
              <a:solidFill>
                <a:srgbClr val="FF0000"/>
              </a:solidFill>
            </a:endParaRPr>
          </a:p>
          <a:p>
            <a:pPr marL="228600" lvl="0" indent="-228600">
              <a:buSzPts val="3600"/>
            </a:pPr>
            <a:endParaRPr lang="en-US" altLang="zh-CN" sz="32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4836" y="3073400"/>
            <a:ext cx="4641233" cy="257846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8946" y="3073399"/>
            <a:ext cx="5772678" cy="257846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633166" y="3169920"/>
            <a:ext cx="1036320" cy="29609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52584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7"/>
          <p:cNvSpPr txBox="1">
            <a:spLocks noGrp="1"/>
          </p:cNvSpPr>
          <p:nvPr>
            <p:ph type="title"/>
          </p:nvPr>
        </p:nvSpPr>
        <p:spPr>
          <a:xfrm>
            <a:off x="777240" y="365125"/>
            <a:ext cx="1065911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buSzPts val="5400"/>
            </a:pPr>
            <a:r>
              <a:rPr lang="en-US" dirty="0" smtClean="0"/>
              <a:t>Change column names of </a:t>
            </a:r>
            <a:r>
              <a:rPr lang="en-US" dirty="0" err="1" smtClean="0"/>
              <a:t>DataFrame</a:t>
            </a:r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fld id="{00000000-1234-1234-1234-123412341234}" type="slidenum">
              <a:rPr lang="en-US" altLang="zh-TW" sz="3200">
                <a:solidFill>
                  <a:schemeClr val="accent1">
                    <a:lumMod val="50000"/>
                  </a:schemeClr>
                </a:solidFill>
              </a:rPr>
              <a:pPr/>
              <a:t>41</a:t>
            </a:fld>
            <a:endParaRPr lang="zh-TW" altLang="en-US" sz="320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" name="Google Shape;194;p17"/>
          <p:cNvSpPr txBox="1">
            <a:spLocks noGrp="1"/>
          </p:cNvSpPr>
          <p:nvPr>
            <p:ph type="body" idx="1"/>
          </p:nvPr>
        </p:nvSpPr>
        <p:spPr>
          <a:xfrm>
            <a:off x="777240" y="1825625"/>
            <a:ext cx="1065911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>
              <a:buSzPts val="3600"/>
            </a:pPr>
            <a:r>
              <a:rPr lang="en-US" altLang="zh-CN" sz="3200" dirty="0" smtClean="0"/>
              <a:t>The column names in a </a:t>
            </a:r>
            <a:r>
              <a:rPr lang="en-US" altLang="zh-CN" sz="3200" dirty="0" err="1" smtClean="0"/>
              <a:t>dataframe</a:t>
            </a:r>
            <a:r>
              <a:rPr lang="en-US" altLang="zh-CN" sz="3200" dirty="0" smtClean="0"/>
              <a:t> might sometimes contains long and complicated names, you may change them into simply one.</a:t>
            </a:r>
          </a:p>
          <a:p>
            <a:pPr marL="228600" lvl="0" indent="-228600">
              <a:buSzPts val="3600"/>
            </a:pPr>
            <a:endParaRPr lang="en-US" altLang="zh-CN" sz="3200" dirty="0" smtClean="0"/>
          </a:p>
          <a:p>
            <a:pPr marL="228600" lvl="0" indent="-228600">
              <a:buSzPts val="3600"/>
            </a:pPr>
            <a:endParaRPr lang="en-US" altLang="zh-CN" sz="3200" dirty="0" smtClean="0">
              <a:solidFill>
                <a:srgbClr val="FF0000"/>
              </a:solidFill>
            </a:endParaRPr>
          </a:p>
          <a:p>
            <a:pPr marL="228600" lvl="0" indent="-228600">
              <a:buSzPts val="3600"/>
            </a:pPr>
            <a:endParaRPr lang="en-US" altLang="zh-CN" sz="3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9124" y="3446417"/>
            <a:ext cx="6845346" cy="202590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1422" y="3101340"/>
            <a:ext cx="2847975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094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7"/>
          <p:cNvSpPr txBox="1">
            <a:spLocks noGrp="1"/>
          </p:cNvSpPr>
          <p:nvPr>
            <p:ph type="title"/>
          </p:nvPr>
        </p:nvSpPr>
        <p:spPr>
          <a:xfrm>
            <a:off x="777240" y="365125"/>
            <a:ext cx="1065911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buSzPts val="5400"/>
            </a:pPr>
            <a:r>
              <a:rPr lang="en-US" dirty="0" smtClean="0"/>
              <a:t>Data Cleaning (Null Values)</a:t>
            </a:r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fld id="{00000000-1234-1234-1234-123412341234}" type="slidenum">
              <a:rPr lang="en-US" altLang="zh-TW" sz="3200">
                <a:solidFill>
                  <a:schemeClr val="accent1">
                    <a:lumMod val="50000"/>
                  </a:schemeClr>
                </a:solidFill>
              </a:rPr>
              <a:pPr/>
              <a:t>42</a:t>
            </a:fld>
            <a:endParaRPr lang="zh-TW" altLang="en-US" sz="320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Google Shape;194;p17"/>
          <p:cNvSpPr txBox="1">
            <a:spLocks noGrp="1"/>
          </p:cNvSpPr>
          <p:nvPr>
            <p:ph type="body" idx="1"/>
          </p:nvPr>
        </p:nvSpPr>
        <p:spPr>
          <a:xfrm>
            <a:off x="777240" y="1825625"/>
            <a:ext cx="1065911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>
              <a:buSzPts val="3600"/>
            </a:pPr>
            <a:r>
              <a:rPr lang="en-US" altLang="zh-CN" sz="3200" dirty="0" smtClean="0"/>
              <a:t>Datasets might contain of null values or duplicated values, do data cleaning could help us to construct a better data analysis.</a:t>
            </a:r>
          </a:p>
          <a:p>
            <a:pPr marL="228600" lvl="0" indent="-228600">
              <a:buSzPts val="3600"/>
            </a:pPr>
            <a:r>
              <a:rPr lang="en-US" altLang="zh-CN" sz="3200" dirty="0" smtClean="0"/>
              <a:t>Use </a:t>
            </a:r>
            <a:r>
              <a:rPr lang="en-US" altLang="zh-CN" sz="3200" i="1" dirty="0" err="1" smtClean="0">
                <a:solidFill>
                  <a:srgbClr val="FF0000"/>
                </a:solidFill>
              </a:rPr>
              <a:t>isnull</a:t>
            </a:r>
            <a:r>
              <a:rPr lang="en-US" altLang="zh-CN" sz="3200" i="1" dirty="0" smtClean="0">
                <a:solidFill>
                  <a:srgbClr val="FF0000"/>
                </a:solidFill>
              </a:rPr>
              <a:t>() </a:t>
            </a:r>
            <a:r>
              <a:rPr lang="en-US" altLang="zh-CN" sz="3200" dirty="0" smtClean="0"/>
              <a:t>to show see whether each data contains null value.</a:t>
            </a:r>
          </a:p>
          <a:p>
            <a:pPr marL="228600" lvl="0" indent="-228600">
              <a:buSzPts val="3600"/>
            </a:pPr>
            <a:endParaRPr lang="en-US" altLang="zh-CN" sz="3200" dirty="0" smtClean="0"/>
          </a:p>
          <a:p>
            <a:pPr marL="228600" lvl="0" indent="-228600">
              <a:buSzPts val="3600"/>
            </a:pPr>
            <a:endParaRPr lang="en-US" altLang="zh-CN" sz="3200" dirty="0" smtClean="0">
              <a:solidFill>
                <a:srgbClr val="FF0000"/>
              </a:solidFill>
            </a:endParaRPr>
          </a:p>
          <a:p>
            <a:pPr marL="228600" lvl="0" indent="-228600">
              <a:buSzPts val="3600"/>
            </a:pPr>
            <a:endParaRPr lang="en-US" altLang="zh-CN"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6191" y="4001294"/>
            <a:ext cx="2131734" cy="44878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6191" y="4517942"/>
            <a:ext cx="10128204" cy="188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861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7"/>
          <p:cNvSpPr txBox="1">
            <a:spLocks noGrp="1"/>
          </p:cNvSpPr>
          <p:nvPr>
            <p:ph type="title"/>
          </p:nvPr>
        </p:nvSpPr>
        <p:spPr>
          <a:xfrm>
            <a:off x="777240" y="365125"/>
            <a:ext cx="1065911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buSzPts val="5400"/>
            </a:pPr>
            <a:r>
              <a:rPr lang="en-US" dirty="0" smtClean="0"/>
              <a:t>Data Cleaning (Null Values)</a:t>
            </a:r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fld id="{00000000-1234-1234-1234-123412341234}" type="slidenum">
              <a:rPr lang="en-US" altLang="zh-TW" sz="3200">
                <a:solidFill>
                  <a:schemeClr val="accent1">
                    <a:lumMod val="50000"/>
                  </a:schemeClr>
                </a:solidFill>
              </a:rPr>
              <a:pPr/>
              <a:t>43</a:t>
            </a:fld>
            <a:endParaRPr lang="zh-TW" altLang="en-US" sz="320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Google Shape;194;p17"/>
          <p:cNvSpPr txBox="1">
            <a:spLocks noGrp="1"/>
          </p:cNvSpPr>
          <p:nvPr>
            <p:ph type="body" idx="1"/>
          </p:nvPr>
        </p:nvSpPr>
        <p:spPr>
          <a:xfrm>
            <a:off x="777240" y="1825625"/>
            <a:ext cx="1065911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>
              <a:buSzPts val="3600"/>
            </a:pPr>
            <a:r>
              <a:rPr lang="en-US" altLang="zh-CN" sz="3200" dirty="0" smtClean="0"/>
              <a:t>You can also add </a:t>
            </a:r>
            <a:r>
              <a:rPr lang="en-US" altLang="zh-CN" sz="3200" i="1" dirty="0" smtClean="0">
                <a:solidFill>
                  <a:srgbClr val="FF0000"/>
                </a:solidFill>
              </a:rPr>
              <a:t>sum()</a:t>
            </a:r>
            <a:r>
              <a:rPr lang="en-US" altLang="zh-CN" sz="3200" dirty="0" smtClean="0"/>
              <a:t> to get summary.</a:t>
            </a:r>
          </a:p>
          <a:p>
            <a:pPr marL="228600" lvl="0" indent="-228600">
              <a:buSzPts val="3600"/>
            </a:pPr>
            <a:endParaRPr lang="en-US" altLang="zh-CN" sz="3200" dirty="0" smtClean="0"/>
          </a:p>
          <a:p>
            <a:pPr marL="228600" lvl="0" indent="-228600">
              <a:buSzPts val="3600"/>
            </a:pPr>
            <a:endParaRPr lang="en-US" altLang="zh-CN" sz="3200" dirty="0" smtClean="0">
              <a:solidFill>
                <a:srgbClr val="FF0000"/>
              </a:solidFill>
            </a:endParaRPr>
          </a:p>
          <a:p>
            <a:pPr marL="228600" lvl="0" indent="-228600">
              <a:buSzPts val="3600"/>
            </a:pPr>
            <a:endParaRPr lang="en-US" altLang="zh-CN" sz="32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6191" y="2545079"/>
            <a:ext cx="3172572" cy="45937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7714" y="2545079"/>
            <a:ext cx="4513081" cy="4121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475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7"/>
          <p:cNvSpPr txBox="1">
            <a:spLocks noGrp="1"/>
          </p:cNvSpPr>
          <p:nvPr>
            <p:ph type="title"/>
          </p:nvPr>
        </p:nvSpPr>
        <p:spPr>
          <a:xfrm>
            <a:off x="777240" y="365125"/>
            <a:ext cx="1065911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buSzPts val="5400"/>
            </a:pPr>
            <a:r>
              <a:rPr lang="en-US" dirty="0" smtClean="0"/>
              <a:t>Data Cleaning (Null Values)</a:t>
            </a:r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fld id="{00000000-1234-1234-1234-123412341234}" type="slidenum">
              <a:rPr lang="en-US" altLang="zh-TW" sz="3200">
                <a:solidFill>
                  <a:schemeClr val="accent1">
                    <a:lumMod val="50000"/>
                  </a:schemeClr>
                </a:solidFill>
              </a:rPr>
              <a:pPr/>
              <a:t>44</a:t>
            </a:fld>
            <a:endParaRPr lang="zh-TW" altLang="en-US" sz="320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Google Shape;194;p17"/>
          <p:cNvSpPr txBox="1">
            <a:spLocks noGrp="1"/>
          </p:cNvSpPr>
          <p:nvPr>
            <p:ph type="body" idx="1"/>
          </p:nvPr>
        </p:nvSpPr>
        <p:spPr>
          <a:xfrm>
            <a:off x="777240" y="1825625"/>
            <a:ext cx="1065911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>
              <a:buSzPts val="3600"/>
            </a:pPr>
            <a:r>
              <a:rPr lang="en-US" altLang="zh-CN" sz="3200" dirty="0" smtClean="0"/>
              <a:t>There usually have three ways to deal with null values.</a:t>
            </a:r>
          </a:p>
          <a:p>
            <a:pPr marL="228600" lvl="0" indent="-228600">
              <a:buSzPts val="3600"/>
            </a:pPr>
            <a:r>
              <a:rPr lang="en-US" altLang="zh-CN" sz="3200" dirty="0" smtClean="0"/>
              <a:t>1. Delete column. </a:t>
            </a:r>
            <a:r>
              <a:rPr lang="en-US" altLang="zh-CN" sz="3200" dirty="0" smtClean="0"/>
              <a:t>[Use </a:t>
            </a:r>
            <a:r>
              <a:rPr lang="en-US" altLang="zh-CN" sz="3200" i="1" dirty="0" smtClean="0">
                <a:solidFill>
                  <a:srgbClr val="FF0000"/>
                </a:solidFill>
              </a:rPr>
              <a:t>drop()</a:t>
            </a:r>
            <a:r>
              <a:rPr lang="en-US" altLang="zh-CN" sz="3200" dirty="0" smtClean="0"/>
              <a:t>]</a:t>
            </a:r>
            <a:endParaRPr lang="en-US" altLang="zh-CN" sz="3200" dirty="0"/>
          </a:p>
          <a:p>
            <a:pPr marL="228600" lvl="0" indent="-228600">
              <a:buSzPts val="3600"/>
            </a:pPr>
            <a:endParaRPr lang="en-US" altLang="zh-CN" sz="3200" dirty="0" smtClean="0">
              <a:solidFill>
                <a:srgbClr val="FF0000"/>
              </a:solidFill>
            </a:endParaRPr>
          </a:p>
          <a:p>
            <a:pPr marL="228600" lvl="0" indent="-228600">
              <a:buSzPts val="3600"/>
            </a:pPr>
            <a:endParaRPr lang="en-US" altLang="zh-CN"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2869" y="3181350"/>
            <a:ext cx="8177213" cy="84201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8081555" y="3693501"/>
            <a:ext cx="1053736" cy="32985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7674089" y="4023360"/>
            <a:ext cx="934334" cy="40059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5271475" y="4421232"/>
            <a:ext cx="4316662" cy="647158"/>
          </a:xfrm>
          <a:prstGeom prst="rect">
            <a:avLst/>
          </a:prstGeom>
          <a:solidFill>
            <a:srgbClr val="00B05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/>
              <a:t>a</a:t>
            </a:r>
            <a:r>
              <a:rPr lang="en-US" sz="1600" b="1" dirty="0" smtClean="0"/>
              <a:t>xis=0 : delete whole row</a:t>
            </a:r>
          </a:p>
          <a:p>
            <a:r>
              <a:rPr lang="en-US" sz="1600" b="1" dirty="0"/>
              <a:t>a</a:t>
            </a:r>
            <a:r>
              <a:rPr lang="en-US" sz="1600" b="1" dirty="0" smtClean="0"/>
              <a:t>xis=1 : delete </a:t>
            </a:r>
            <a:r>
              <a:rPr lang="en-US" sz="1600" b="1" smtClean="0"/>
              <a:t>whole column</a:t>
            </a:r>
            <a:endParaRPr lang="en-MY" sz="1600" b="1" dirty="0"/>
          </a:p>
        </p:txBody>
      </p:sp>
    </p:spTree>
    <p:extLst>
      <p:ext uri="{BB962C8B-B14F-4D97-AF65-F5344CB8AC3E}">
        <p14:creationId xmlns:p14="http://schemas.microsoft.com/office/powerpoint/2010/main" val="3920493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7"/>
          <p:cNvSpPr txBox="1">
            <a:spLocks noGrp="1"/>
          </p:cNvSpPr>
          <p:nvPr>
            <p:ph type="title"/>
          </p:nvPr>
        </p:nvSpPr>
        <p:spPr>
          <a:xfrm>
            <a:off x="777240" y="365125"/>
            <a:ext cx="1065911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buSzPts val="5400"/>
            </a:pPr>
            <a:r>
              <a:rPr lang="en-US" dirty="0" smtClean="0"/>
              <a:t>Data Cleaning (Null Values)</a:t>
            </a:r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fld id="{00000000-1234-1234-1234-123412341234}" type="slidenum">
              <a:rPr lang="en-US" altLang="zh-TW" sz="3200">
                <a:solidFill>
                  <a:schemeClr val="accent1">
                    <a:lumMod val="50000"/>
                  </a:schemeClr>
                </a:solidFill>
              </a:rPr>
              <a:pPr/>
              <a:t>45</a:t>
            </a:fld>
            <a:endParaRPr lang="zh-TW" altLang="en-US" sz="320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Google Shape;194;p17"/>
          <p:cNvSpPr txBox="1">
            <a:spLocks noGrp="1"/>
          </p:cNvSpPr>
          <p:nvPr>
            <p:ph type="body" idx="1"/>
          </p:nvPr>
        </p:nvSpPr>
        <p:spPr>
          <a:xfrm>
            <a:off x="777240" y="1825625"/>
            <a:ext cx="1065911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>
              <a:buSzPts val="3600"/>
            </a:pPr>
            <a:r>
              <a:rPr lang="en-US" altLang="zh-CN" sz="3200" dirty="0" smtClean="0"/>
              <a:t>There usually have three ways to deal with null values.</a:t>
            </a:r>
          </a:p>
          <a:p>
            <a:pPr marL="228600" lvl="0" indent="-228600">
              <a:buSzPts val="3600"/>
            </a:pPr>
            <a:r>
              <a:rPr lang="en-US" altLang="zh-CN" sz="3200" dirty="0"/>
              <a:t>2</a:t>
            </a:r>
            <a:r>
              <a:rPr lang="en-US" altLang="zh-CN" sz="3200" dirty="0" smtClean="0"/>
              <a:t>. Delete all data that contain any null value. </a:t>
            </a:r>
            <a:r>
              <a:rPr lang="en-US" altLang="zh-CN" sz="3200" dirty="0" smtClean="0"/>
              <a:t>[Use </a:t>
            </a:r>
            <a:r>
              <a:rPr lang="en-US" altLang="zh-CN" sz="3200" i="1" dirty="0" err="1" smtClean="0">
                <a:solidFill>
                  <a:srgbClr val="FF0000"/>
                </a:solidFill>
              </a:rPr>
              <a:t>dropna</a:t>
            </a:r>
            <a:r>
              <a:rPr lang="en-US" altLang="zh-CN" sz="3200" i="1" dirty="0" smtClean="0">
                <a:solidFill>
                  <a:srgbClr val="FF0000"/>
                </a:solidFill>
              </a:rPr>
              <a:t>()</a:t>
            </a:r>
            <a:r>
              <a:rPr lang="en-US" altLang="zh-CN" sz="3200" dirty="0"/>
              <a:t>]</a:t>
            </a:r>
          </a:p>
          <a:p>
            <a:pPr marL="228600" lvl="0" indent="-228600">
              <a:buSzPts val="3600"/>
            </a:pPr>
            <a:endParaRPr lang="en-US" altLang="zh-CN" sz="3200" dirty="0" smtClean="0">
              <a:solidFill>
                <a:srgbClr val="FF0000"/>
              </a:solidFill>
            </a:endParaRPr>
          </a:p>
          <a:p>
            <a:pPr marL="228600" lvl="0" indent="-228600">
              <a:buSzPts val="3600"/>
            </a:pPr>
            <a:endParaRPr lang="en-US" altLang="zh-CN" sz="32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272" y="3377155"/>
            <a:ext cx="8835214" cy="724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13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r="23119" b="-2184"/>
          <a:stretch/>
        </p:blipFill>
        <p:spPr>
          <a:xfrm>
            <a:off x="1123814" y="3260072"/>
            <a:ext cx="9483225" cy="596983"/>
          </a:xfrm>
          <a:prstGeom prst="rect">
            <a:avLst/>
          </a:prstGeom>
        </p:spPr>
      </p:pic>
      <p:sp>
        <p:nvSpPr>
          <p:cNvPr id="193" name="Google Shape;193;p17"/>
          <p:cNvSpPr txBox="1">
            <a:spLocks noGrp="1"/>
          </p:cNvSpPr>
          <p:nvPr>
            <p:ph type="title"/>
          </p:nvPr>
        </p:nvSpPr>
        <p:spPr>
          <a:xfrm>
            <a:off x="777240" y="365125"/>
            <a:ext cx="1065911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buSzPts val="5400"/>
            </a:pPr>
            <a:r>
              <a:rPr lang="en-US" dirty="0" smtClean="0"/>
              <a:t>Data Cleaning (Null Values)</a:t>
            </a:r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fld id="{00000000-1234-1234-1234-123412341234}" type="slidenum">
              <a:rPr lang="en-US" altLang="zh-TW" sz="3200">
                <a:solidFill>
                  <a:schemeClr val="accent1">
                    <a:lumMod val="50000"/>
                  </a:schemeClr>
                </a:solidFill>
              </a:rPr>
              <a:pPr/>
              <a:t>46</a:t>
            </a:fld>
            <a:endParaRPr lang="zh-TW" altLang="en-US" sz="320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Google Shape;194;p17"/>
          <p:cNvSpPr txBox="1">
            <a:spLocks noGrp="1"/>
          </p:cNvSpPr>
          <p:nvPr>
            <p:ph type="body" idx="1"/>
          </p:nvPr>
        </p:nvSpPr>
        <p:spPr>
          <a:xfrm>
            <a:off x="777240" y="1825625"/>
            <a:ext cx="1065911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>
              <a:buSzPts val="3600"/>
            </a:pPr>
            <a:r>
              <a:rPr lang="en-US" altLang="zh-CN" sz="3200" dirty="0" smtClean="0"/>
              <a:t>There usually have three ways to deal with null values.</a:t>
            </a:r>
          </a:p>
          <a:p>
            <a:pPr marL="228600" lvl="0" indent="-228600">
              <a:buSzPts val="3600"/>
            </a:pPr>
            <a:r>
              <a:rPr lang="en-US" altLang="zh-CN" sz="3200" dirty="0" smtClean="0"/>
              <a:t>3. Replace value for string column. </a:t>
            </a:r>
            <a:r>
              <a:rPr lang="en-US" altLang="zh-CN" sz="3200" dirty="0" smtClean="0"/>
              <a:t>[Use </a:t>
            </a:r>
            <a:r>
              <a:rPr lang="en-US" altLang="zh-CN" sz="3200" i="1" dirty="0" smtClean="0">
                <a:solidFill>
                  <a:srgbClr val="FF0000"/>
                </a:solidFill>
              </a:rPr>
              <a:t>replace()</a:t>
            </a:r>
            <a:r>
              <a:rPr lang="en-US" altLang="zh-CN" sz="3200" dirty="0"/>
              <a:t>]</a:t>
            </a:r>
          </a:p>
          <a:p>
            <a:pPr marL="228600" lvl="0" indent="-228600">
              <a:buSzPts val="3600"/>
            </a:pPr>
            <a:endParaRPr lang="en-US" altLang="zh-CN" sz="3200" dirty="0" smtClean="0">
              <a:solidFill>
                <a:srgbClr val="FF0000"/>
              </a:solidFill>
            </a:endParaRPr>
          </a:p>
          <a:p>
            <a:pPr marL="228600" lvl="0" indent="-228600">
              <a:buSzPts val="3600"/>
            </a:pPr>
            <a:endParaRPr lang="en-US" altLang="zh-CN" sz="3200" dirty="0"/>
          </a:p>
        </p:txBody>
      </p:sp>
      <p:sp>
        <p:nvSpPr>
          <p:cNvPr id="8" name="Rectangle 7"/>
          <p:cNvSpPr/>
          <p:nvPr/>
        </p:nvSpPr>
        <p:spPr>
          <a:xfrm>
            <a:off x="7889967" y="3558564"/>
            <a:ext cx="718456" cy="2706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cxnSp>
        <p:nvCxnSpPr>
          <p:cNvPr id="9" name="Straight Arrow Connector 8"/>
          <p:cNvCxnSpPr>
            <a:stCxn id="8" idx="2"/>
          </p:cNvCxnSpPr>
          <p:nvPr/>
        </p:nvCxnSpPr>
        <p:spPr>
          <a:xfrm flipH="1">
            <a:off x="7674089" y="3829186"/>
            <a:ext cx="575106" cy="59476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7031049" y="4419531"/>
            <a:ext cx="1286079" cy="314028"/>
          </a:xfrm>
          <a:prstGeom prst="rect">
            <a:avLst/>
          </a:prstGeom>
          <a:solidFill>
            <a:srgbClr val="00B05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 smtClean="0"/>
              <a:t>Null value</a:t>
            </a:r>
            <a:endParaRPr lang="en-MY" sz="1600" b="1" dirty="0"/>
          </a:p>
        </p:txBody>
      </p:sp>
      <p:sp>
        <p:nvSpPr>
          <p:cNvPr id="12" name="Rectangle 11"/>
          <p:cNvSpPr/>
          <p:nvPr/>
        </p:nvSpPr>
        <p:spPr>
          <a:xfrm>
            <a:off x="9248502" y="3589899"/>
            <a:ext cx="1210491" cy="23928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9335599" y="3832015"/>
            <a:ext cx="575106" cy="59476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8605462" y="4424076"/>
            <a:ext cx="2001577" cy="867426"/>
          </a:xfrm>
          <a:prstGeom prst="rect">
            <a:avLst/>
          </a:prstGeom>
          <a:solidFill>
            <a:srgbClr val="00B05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 smtClean="0"/>
              <a:t>So that the replacement only focus on string</a:t>
            </a:r>
            <a:endParaRPr lang="en-MY" sz="1600" b="1" dirty="0"/>
          </a:p>
        </p:txBody>
      </p:sp>
    </p:spTree>
    <p:extLst>
      <p:ext uri="{BB962C8B-B14F-4D97-AF65-F5344CB8AC3E}">
        <p14:creationId xmlns:p14="http://schemas.microsoft.com/office/powerpoint/2010/main" val="1060388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105" y="3247259"/>
            <a:ext cx="9069194" cy="308476"/>
          </a:xfrm>
          <a:prstGeom prst="rect">
            <a:avLst/>
          </a:prstGeom>
        </p:spPr>
      </p:pic>
      <p:sp>
        <p:nvSpPr>
          <p:cNvPr id="6" name="Google Shape;194;p17"/>
          <p:cNvSpPr txBox="1">
            <a:spLocks noGrp="1"/>
          </p:cNvSpPr>
          <p:nvPr>
            <p:ph type="body" idx="1"/>
          </p:nvPr>
        </p:nvSpPr>
        <p:spPr>
          <a:xfrm>
            <a:off x="777240" y="1825625"/>
            <a:ext cx="1065911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>
              <a:buSzPts val="3600"/>
            </a:pPr>
            <a:r>
              <a:rPr lang="en-US" altLang="zh-CN" sz="3200" dirty="0" smtClean="0"/>
              <a:t>There usually have three ways to deal with null values.</a:t>
            </a:r>
          </a:p>
          <a:p>
            <a:pPr marL="228600" lvl="0" indent="-228600">
              <a:buSzPts val="3600"/>
            </a:pPr>
            <a:r>
              <a:rPr lang="en-US" altLang="zh-CN" sz="3200" dirty="0"/>
              <a:t>4</a:t>
            </a:r>
            <a:r>
              <a:rPr lang="en-US" altLang="zh-CN" sz="3200" dirty="0" smtClean="0"/>
              <a:t>. Replace value for numbers column. </a:t>
            </a:r>
            <a:r>
              <a:rPr lang="en-US" altLang="zh-CN" sz="3200" dirty="0" smtClean="0"/>
              <a:t>[Use </a:t>
            </a:r>
            <a:r>
              <a:rPr lang="en-US" altLang="zh-CN" sz="3200" i="1" dirty="0" err="1" smtClean="0">
                <a:solidFill>
                  <a:srgbClr val="FF0000"/>
                </a:solidFill>
              </a:rPr>
              <a:t>fillna</a:t>
            </a:r>
            <a:r>
              <a:rPr lang="en-US" altLang="zh-CN" sz="3200" i="1" dirty="0" smtClean="0">
                <a:solidFill>
                  <a:srgbClr val="FF0000"/>
                </a:solidFill>
              </a:rPr>
              <a:t>()</a:t>
            </a:r>
            <a:r>
              <a:rPr lang="en-US" altLang="zh-CN" sz="3200" dirty="0"/>
              <a:t>]</a:t>
            </a:r>
          </a:p>
          <a:p>
            <a:pPr marL="228600" lvl="0" indent="-228600">
              <a:buSzPts val="3600"/>
            </a:pPr>
            <a:endParaRPr lang="en-US" altLang="zh-CN" sz="3200" dirty="0" smtClean="0">
              <a:solidFill>
                <a:srgbClr val="FF0000"/>
              </a:solidFill>
            </a:endParaRPr>
          </a:p>
          <a:p>
            <a:pPr marL="228600" lvl="0" indent="-228600">
              <a:buSzPts val="3600"/>
            </a:pPr>
            <a:endParaRPr lang="en-US" altLang="zh-CN" sz="3200" dirty="0"/>
          </a:p>
        </p:txBody>
      </p:sp>
      <p:sp>
        <p:nvSpPr>
          <p:cNvPr id="193" name="Google Shape;193;p17"/>
          <p:cNvSpPr txBox="1">
            <a:spLocks noGrp="1"/>
          </p:cNvSpPr>
          <p:nvPr>
            <p:ph type="title"/>
          </p:nvPr>
        </p:nvSpPr>
        <p:spPr>
          <a:xfrm>
            <a:off x="777240" y="365125"/>
            <a:ext cx="1065911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buSzPts val="5400"/>
            </a:pPr>
            <a:r>
              <a:rPr lang="en-US" dirty="0" smtClean="0"/>
              <a:t>Data Cleaning (Null Values)</a:t>
            </a:r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fld id="{00000000-1234-1234-1234-123412341234}" type="slidenum">
              <a:rPr lang="en-US" altLang="zh-TW" sz="3200">
                <a:solidFill>
                  <a:schemeClr val="accent1">
                    <a:lumMod val="50000"/>
                  </a:schemeClr>
                </a:solidFill>
              </a:rPr>
              <a:pPr/>
              <a:t>47</a:t>
            </a:fld>
            <a:endParaRPr lang="zh-TW" altLang="en-US" sz="320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9888583" y="3278594"/>
            <a:ext cx="143691" cy="2421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9335599" y="3538615"/>
            <a:ext cx="635715" cy="88816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8030697" y="4426782"/>
            <a:ext cx="2515383" cy="1181537"/>
          </a:xfrm>
          <a:prstGeom prst="rect">
            <a:avLst/>
          </a:prstGeom>
          <a:solidFill>
            <a:srgbClr val="00B05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 smtClean="0"/>
              <a:t>Replace null with 0,</a:t>
            </a:r>
            <a:br>
              <a:rPr lang="en-US" sz="1600" b="1" dirty="0" smtClean="0"/>
            </a:br>
            <a:r>
              <a:rPr lang="en-US" sz="1600" b="1" dirty="0" smtClean="0"/>
              <a:t>you may replace it with mean, median, </a:t>
            </a:r>
            <a:r>
              <a:rPr lang="en-US" sz="1600" b="1" dirty="0" err="1" smtClean="0"/>
              <a:t>etc</a:t>
            </a:r>
            <a:endParaRPr lang="en-MY" sz="1600" b="1" dirty="0"/>
          </a:p>
        </p:txBody>
      </p:sp>
    </p:spTree>
    <p:extLst>
      <p:ext uri="{BB962C8B-B14F-4D97-AF65-F5344CB8AC3E}">
        <p14:creationId xmlns:p14="http://schemas.microsoft.com/office/powerpoint/2010/main" val="3489728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94;p17"/>
          <p:cNvSpPr txBox="1">
            <a:spLocks noGrp="1"/>
          </p:cNvSpPr>
          <p:nvPr>
            <p:ph type="body" idx="1"/>
          </p:nvPr>
        </p:nvSpPr>
        <p:spPr>
          <a:xfrm>
            <a:off x="777240" y="1825625"/>
            <a:ext cx="1065911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>
              <a:buSzPts val="3600"/>
            </a:pPr>
            <a:r>
              <a:rPr lang="en-US" altLang="zh-CN" sz="3200" dirty="0" smtClean="0"/>
              <a:t>One of the way to deal with duplicated value is to delete all extra duplicated data.</a:t>
            </a:r>
          </a:p>
          <a:p>
            <a:pPr marL="228600" lvl="0" indent="-228600">
              <a:buSzPts val="3600"/>
            </a:pPr>
            <a:r>
              <a:rPr lang="en-US" altLang="zh-CN" sz="3200" dirty="0" smtClean="0"/>
              <a:t>Use </a:t>
            </a:r>
            <a:r>
              <a:rPr lang="en-US" altLang="zh-CN" sz="3200" i="1" dirty="0" smtClean="0">
                <a:solidFill>
                  <a:srgbClr val="FF0000"/>
                </a:solidFill>
              </a:rPr>
              <a:t>duplicated() </a:t>
            </a:r>
            <a:r>
              <a:rPr lang="en-US" altLang="zh-CN" sz="3200" dirty="0" smtClean="0"/>
              <a:t>to check the number of duplicated data.</a:t>
            </a:r>
          </a:p>
          <a:p>
            <a:pPr marL="228600" indent="-228600">
              <a:buSzPts val="3600"/>
            </a:pPr>
            <a:r>
              <a:rPr lang="en-US" altLang="zh-CN" sz="3200" dirty="0"/>
              <a:t>Use </a:t>
            </a:r>
            <a:r>
              <a:rPr lang="en-US" altLang="zh-CN" sz="3200" i="1" dirty="0" err="1" smtClean="0">
                <a:solidFill>
                  <a:srgbClr val="FF0000"/>
                </a:solidFill>
              </a:rPr>
              <a:t>drop_duplicates</a:t>
            </a:r>
            <a:r>
              <a:rPr lang="en-US" altLang="zh-CN" sz="3200" i="1" dirty="0" smtClean="0">
                <a:solidFill>
                  <a:srgbClr val="FF0000"/>
                </a:solidFill>
              </a:rPr>
              <a:t>() </a:t>
            </a:r>
            <a:r>
              <a:rPr lang="en-US" altLang="zh-CN" sz="3200" dirty="0"/>
              <a:t>to </a:t>
            </a:r>
            <a:r>
              <a:rPr lang="en-US" altLang="zh-CN" sz="3200" dirty="0" smtClean="0"/>
              <a:t>delete all extra duplicated data.</a:t>
            </a:r>
            <a:endParaRPr lang="en-US" altLang="zh-CN" sz="3200" i="1" dirty="0" smtClean="0">
              <a:solidFill>
                <a:srgbClr val="FF0000"/>
              </a:solidFill>
            </a:endParaRPr>
          </a:p>
          <a:p>
            <a:pPr marL="228600" lvl="0" indent="-228600">
              <a:buSzPts val="3600"/>
            </a:pPr>
            <a:endParaRPr lang="en-US" altLang="zh-CN" sz="3200" dirty="0" smtClean="0">
              <a:solidFill>
                <a:srgbClr val="FF0000"/>
              </a:solidFill>
            </a:endParaRPr>
          </a:p>
          <a:p>
            <a:pPr marL="228600" lvl="0" indent="-228600">
              <a:buSzPts val="3600"/>
            </a:pPr>
            <a:endParaRPr lang="en-US" altLang="zh-CN" sz="3200" dirty="0"/>
          </a:p>
        </p:txBody>
      </p:sp>
      <p:sp>
        <p:nvSpPr>
          <p:cNvPr id="193" name="Google Shape;193;p17"/>
          <p:cNvSpPr txBox="1">
            <a:spLocks noGrp="1"/>
          </p:cNvSpPr>
          <p:nvPr>
            <p:ph type="title"/>
          </p:nvPr>
        </p:nvSpPr>
        <p:spPr>
          <a:xfrm>
            <a:off x="777240" y="365125"/>
            <a:ext cx="1065911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buSzPts val="5400"/>
            </a:pPr>
            <a:r>
              <a:rPr lang="en-US" dirty="0" smtClean="0"/>
              <a:t>Data Cleaning (Duplicated Values)</a:t>
            </a:r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fld id="{00000000-1234-1234-1234-123412341234}" type="slidenum">
              <a:rPr lang="en-US" altLang="zh-TW" sz="3200">
                <a:solidFill>
                  <a:schemeClr val="accent1">
                    <a:lumMod val="50000"/>
                  </a:schemeClr>
                </a:solidFill>
              </a:rPr>
              <a:pPr/>
              <a:t>48</a:t>
            </a:fld>
            <a:endParaRPr lang="zh-TW" altLang="en-US" sz="32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8369624" y="4145280"/>
            <a:ext cx="3212776" cy="2031683"/>
          </a:xfrm>
          <a:prstGeom prst="rect">
            <a:avLst/>
          </a:prstGeom>
          <a:solidFill>
            <a:srgbClr val="00B05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 smtClean="0"/>
              <a:t>keep=‘first’ means do not count in the first duplicated data.</a:t>
            </a:r>
          </a:p>
          <a:p>
            <a:r>
              <a:rPr lang="en-US" sz="1600" b="1" dirty="0" smtClean="0"/>
              <a:t>You can also set keep=‘last’, which will not count the last duplicated data</a:t>
            </a:r>
            <a:endParaRPr lang="en-MY" sz="16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930" y="4228553"/>
            <a:ext cx="6229760" cy="50891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930" y="4966767"/>
            <a:ext cx="6229760" cy="423686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3720545" y="4294744"/>
            <a:ext cx="2166449" cy="36071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2" name="Rectangle 11"/>
          <p:cNvSpPr/>
          <p:nvPr/>
        </p:nvSpPr>
        <p:spPr>
          <a:xfrm>
            <a:off x="5103760" y="5020529"/>
            <a:ext cx="1958892" cy="30040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5886995" y="4449032"/>
            <a:ext cx="2480559" cy="43573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7062652" y="4912851"/>
            <a:ext cx="1304902" cy="24535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6882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7"/>
          <p:cNvSpPr txBox="1">
            <a:spLocks noGrp="1"/>
          </p:cNvSpPr>
          <p:nvPr>
            <p:ph type="title"/>
          </p:nvPr>
        </p:nvSpPr>
        <p:spPr>
          <a:xfrm>
            <a:off x="777240" y="365125"/>
            <a:ext cx="1065911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buSzPts val="5400"/>
            </a:pPr>
            <a:r>
              <a:rPr lang="en-US" dirty="0" smtClean="0"/>
              <a:t>Change data type of a column</a:t>
            </a:r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fld id="{00000000-1234-1234-1234-123412341234}" type="slidenum">
              <a:rPr lang="en-US" altLang="zh-TW" sz="3200">
                <a:solidFill>
                  <a:schemeClr val="accent1">
                    <a:lumMod val="50000"/>
                  </a:schemeClr>
                </a:solidFill>
              </a:rPr>
              <a:pPr/>
              <a:t>49</a:t>
            </a:fld>
            <a:endParaRPr lang="zh-TW" altLang="en-US" sz="320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571" y="3368838"/>
            <a:ext cx="9448799" cy="3031800"/>
          </a:xfrm>
          <a:prstGeom prst="rect">
            <a:avLst/>
          </a:prstGeom>
        </p:spPr>
      </p:pic>
      <p:sp>
        <p:nvSpPr>
          <p:cNvPr id="8" name="Google Shape;194;p17"/>
          <p:cNvSpPr txBox="1">
            <a:spLocks noGrp="1"/>
          </p:cNvSpPr>
          <p:nvPr>
            <p:ph type="body" idx="1"/>
          </p:nvPr>
        </p:nvSpPr>
        <p:spPr>
          <a:xfrm>
            <a:off x="777240" y="1825625"/>
            <a:ext cx="1065911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>
              <a:buSzPts val="3600"/>
            </a:pPr>
            <a:r>
              <a:rPr lang="en-US" altLang="zh-CN" sz="3200" dirty="0" smtClean="0"/>
              <a:t>You can change the data type of a column, here is one of the example of converting the data type of elements in a column from string to integer.</a:t>
            </a:r>
          </a:p>
          <a:p>
            <a:pPr marL="228600" lvl="0" indent="-228600">
              <a:buSzPts val="3600"/>
            </a:pPr>
            <a:endParaRPr lang="en-US" altLang="zh-CN" sz="3200" dirty="0" smtClean="0"/>
          </a:p>
          <a:p>
            <a:pPr marL="228600" lvl="0" indent="-228600">
              <a:buSzPts val="3600"/>
            </a:pPr>
            <a:endParaRPr lang="en-US" altLang="zh-CN" sz="3200" dirty="0" smtClean="0">
              <a:solidFill>
                <a:srgbClr val="FF0000"/>
              </a:solidFill>
            </a:endParaRPr>
          </a:p>
          <a:p>
            <a:pPr marL="228600" lvl="0" indent="-228600">
              <a:buSzPts val="3600"/>
            </a:pPr>
            <a:endParaRPr lang="en-US" altLang="zh-CN" sz="3200" dirty="0"/>
          </a:p>
        </p:txBody>
      </p:sp>
    </p:spTree>
    <p:extLst>
      <p:ext uri="{BB962C8B-B14F-4D97-AF65-F5344CB8AC3E}">
        <p14:creationId xmlns:p14="http://schemas.microsoft.com/office/powerpoint/2010/main" val="1417220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7"/>
          <p:cNvSpPr txBox="1">
            <a:spLocks noGrp="1"/>
          </p:cNvSpPr>
          <p:nvPr>
            <p:ph type="title"/>
          </p:nvPr>
        </p:nvSpPr>
        <p:spPr>
          <a:xfrm>
            <a:off x="777240" y="365125"/>
            <a:ext cx="1065911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Font typeface="Gill Sans"/>
              <a:buNone/>
            </a:pPr>
            <a:r>
              <a:rPr lang="en-US" altLang="zh-CN" dirty="0" smtClean="0"/>
              <a:t>Open File</a:t>
            </a:r>
            <a:endParaRPr dirty="0"/>
          </a:p>
        </p:txBody>
      </p:sp>
      <p:sp>
        <p:nvSpPr>
          <p:cNvPr id="194" name="Google Shape;194;p17"/>
          <p:cNvSpPr txBox="1">
            <a:spLocks noGrp="1"/>
          </p:cNvSpPr>
          <p:nvPr>
            <p:ph type="body" idx="1"/>
          </p:nvPr>
        </p:nvSpPr>
        <p:spPr>
          <a:xfrm>
            <a:off x="777240" y="1825625"/>
            <a:ext cx="1065911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>
              <a:buSzPts val="3600"/>
            </a:pPr>
            <a:r>
              <a:rPr lang="zh-TW" altLang="en-US" sz="2800" dirty="0"/>
              <a:t>透過 </a:t>
            </a:r>
            <a:r>
              <a:rPr lang="en-US" altLang="zh-TW" sz="2800" dirty="0"/>
              <a:t>Python </a:t>
            </a:r>
            <a:r>
              <a:rPr lang="zh-TW" altLang="en-US" sz="2800" dirty="0"/>
              <a:t>的 </a:t>
            </a:r>
            <a:r>
              <a:rPr lang="en-US" altLang="zh-TW" sz="2800" i="1" dirty="0">
                <a:solidFill>
                  <a:srgbClr val="FF0000"/>
                </a:solidFill>
              </a:rPr>
              <a:t>open() </a:t>
            </a:r>
            <a:r>
              <a:rPr lang="zh-TW" altLang="en-US" sz="2800" dirty="0"/>
              <a:t>函數可以完成最基本的檔案讀取或寫入。模式可以分為以下這幾種</a:t>
            </a:r>
            <a:r>
              <a:rPr lang="en-US" altLang="zh-TW" sz="2800" dirty="0" smtClean="0"/>
              <a:t>:</a:t>
            </a:r>
          </a:p>
          <a:p>
            <a:pPr marL="228600" lvl="0" indent="-228600">
              <a:buSzPts val="3600"/>
            </a:pPr>
            <a:endParaRPr lang="en-US" sz="3600" dirty="0" smtClean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1654492"/>
              </p:ext>
            </p:extLst>
          </p:nvPr>
        </p:nvGraphicFramePr>
        <p:xfrm>
          <a:off x="1103062" y="3157137"/>
          <a:ext cx="10007466" cy="29258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89559">
                  <a:extLst>
                    <a:ext uri="{9D8B030D-6E8A-4147-A177-3AD203B41FA5}">
                      <a16:colId xmlns:a16="http://schemas.microsoft.com/office/drawing/2014/main" val="2715470664"/>
                    </a:ext>
                  </a:extLst>
                </a:gridCol>
                <a:gridCol w="6917907">
                  <a:extLst>
                    <a:ext uri="{9D8B030D-6E8A-4147-A177-3AD203B41FA5}">
                      <a16:colId xmlns:a16="http://schemas.microsoft.com/office/drawing/2014/main" val="2216362419"/>
                    </a:ext>
                  </a:extLst>
                </a:gridCol>
              </a:tblGrid>
              <a:tr h="481533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dirty="0" smtClean="0">
                          <a:solidFill>
                            <a:schemeClr val="tx1"/>
                          </a:solidFill>
                        </a:rPr>
                        <a:t>模式</a:t>
                      </a:r>
                      <a:endParaRPr lang="en-MY" sz="28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CN" altLang="en-US" sz="2800" b="1" i="0" u="none" strike="noStrike" cap="none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說明</a:t>
                      </a:r>
                      <a:endParaRPr lang="en-MY" sz="2800" b="1" i="0" u="none" strike="noStrike" cap="none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9130549"/>
                  </a:ext>
                </a:extLst>
              </a:tr>
              <a:tr h="481533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1"/>
                          </a:solidFill>
                        </a:rPr>
                        <a:t>r</a:t>
                      </a:r>
                      <a:endParaRPr lang="en-MY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2000" b="1" dirty="0" smtClean="0">
                          <a:solidFill>
                            <a:schemeClr val="tx1"/>
                          </a:solidFill>
                        </a:rPr>
                        <a:t>只能讀取</a:t>
                      </a:r>
                      <a:endParaRPr lang="en-MY" sz="20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7581723"/>
                  </a:ext>
                </a:extLst>
              </a:tr>
              <a:tr h="481533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1"/>
                          </a:solidFill>
                        </a:rPr>
                        <a:t>w</a:t>
                      </a:r>
                      <a:endParaRPr lang="en-MY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2000" b="1" dirty="0" smtClean="0">
                          <a:solidFill>
                            <a:schemeClr val="tx1"/>
                          </a:solidFill>
                        </a:rPr>
                        <a:t>只能寫入 </a:t>
                      </a:r>
                      <a:r>
                        <a:rPr lang="en-US" altLang="zh-TW" sz="2000" b="1" dirty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zh-TW" altLang="en-US" sz="2000" b="1" dirty="0" smtClean="0">
                          <a:solidFill>
                            <a:schemeClr val="tx1"/>
                          </a:solidFill>
                        </a:rPr>
                        <a:t>若檔案存在則清空取代</a:t>
                      </a:r>
                      <a:r>
                        <a:rPr lang="en-US" altLang="zh-TW" sz="2000" b="1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en-MY" sz="20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4780357"/>
                  </a:ext>
                </a:extLst>
              </a:tr>
              <a:tr h="481533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n-MY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2000" b="1" dirty="0" smtClean="0">
                          <a:solidFill>
                            <a:schemeClr val="tx1"/>
                          </a:solidFill>
                        </a:rPr>
                        <a:t>只能寫入 </a:t>
                      </a:r>
                      <a:r>
                        <a:rPr lang="en-US" altLang="zh-TW" sz="2000" b="1" dirty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zh-TW" altLang="en-US" sz="2000" b="1" dirty="0" smtClean="0">
                          <a:solidFill>
                            <a:schemeClr val="tx1"/>
                          </a:solidFill>
                        </a:rPr>
                        <a:t>若檔案存在則會失敗</a:t>
                      </a:r>
                      <a:r>
                        <a:rPr lang="en-US" altLang="zh-TW" sz="2000" b="1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en-MY" sz="20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8938993"/>
                  </a:ext>
                </a:extLst>
              </a:tr>
              <a:tr h="481533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en-MY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2000" b="1" dirty="0" smtClean="0">
                          <a:solidFill>
                            <a:schemeClr val="tx1"/>
                          </a:solidFill>
                        </a:rPr>
                        <a:t>在現有的檔案最尾端新增資料</a:t>
                      </a:r>
                      <a:endParaRPr lang="en-MY" sz="20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6093336"/>
                  </a:ext>
                </a:extLst>
              </a:tr>
              <a:tr h="481533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1"/>
                          </a:solidFill>
                        </a:rPr>
                        <a:t>r+</a:t>
                      </a:r>
                      <a:endParaRPr lang="en-MY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2000" b="1" dirty="0" smtClean="0">
                          <a:solidFill>
                            <a:schemeClr val="tx1"/>
                          </a:solidFill>
                        </a:rPr>
                        <a:t>讀取加寫入</a:t>
                      </a:r>
                      <a:endParaRPr lang="en-MY" sz="20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7928228"/>
                  </a:ext>
                </a:extLst>
              </a:tr>
            </a:tbl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fld id="{00000000-1234-1234-1234-123412341234}" type="slidenum">
              <a:rPr lang="en-US" altLang="zh-TW" sz="3200">
                <a:solidFill>
                  <a:schemeClr val="accent1">
                    <a:lumMod val="50000"/>
                  </a:schemeClr>
                </a:solidFill>
              </a:rPr>
              <a:pPr/>
              <a:t>5</a:t>
            </a:fld>
            <a:endParaRPr lang="zh-TW" altLang="en-US" sz="3200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8975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7"/>
          <p:cNvSpPr txBox="1">
            <a:spLocks noGrp="1"/>
          </p:cNvSpPr>
          <p:nvPr>
            <p:ph type="title"/>
          </p:nvPr>
        </p:nvSpPr>
        <p:spPr>
          <a:xfrm>
            <a:off x="777240" y="365125"/>
            <a:ext cx="1065911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buSzPts val="5400"/>
            </a:pPr>
            <a:r>
              <a:rPr lang="en-US" dirty="0" smtClean="0"/>
              <a:t>Replace a specify value of a column</a:t>
            </a:r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fld id="{00000000-1234-1234-1234-123412341234}" type="slidenum">
              <a:rPr lang="en-US" altLang="zh-TW" sz="3200">
                <a:solidFill>
                  <a:schemeClr val="accent1">
                    <a:lumMod val="50000"/>
                  </a:schemeClr>
                </a:solidFill>
              </a:rPr>
              <a:pPr/>
              <a:t>50</a:t>
            </a:fld>
            <a:endParaRPr lang="zh-TW" altLang="en-US" sz="320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Google Shape;194;p17"/>
          <p:cNvSpPr txBox="1">
            <a:spLocks noGrp="1"/>
          </p:cNvSpPr>
          <p:nvPr>
            <p:ph type="body" idx="1"/>
          </p:nvPr>
        </p:nvSpPr>
        <p:spPr>
          <a:xfrm>
            <a:off x="777240" y="1825625"/>
            <a:ext cx="1065911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>
              <a:buSzPts val="3600"/>
            </a:pPr>
            <a:r>
              <a:rPr lang="en-US" altLang="zh-CN" sz="3200" dirty="0" smtClean="0"/>
              <a:t>Like shown in the example below, use </a:t>
            </a:r>
            <a:r>
              <a:rPr lang="en-US" altLang="zh-CN" sz="3200" i="1" dirty="0" smtClean="0">
                <a:solidFill>
                  <a:srgbClr val="FF0000"/>
                </a:solidFill>
              </a:rPr>
              <a:t>replace() </a:t>
            </a:r>
            <a:r>
              <a:rPr lang="en-US" altLang="zh-CN" sz="3200" dirty="0" smtClean="0"/>
              <a:t>to replace all </a:t>
            </a:r>
            <a:r>
              <a:rPr lang="en-US" altLang="zh-CN" sz="3200" dirty="0" smtClean="0">
                <a:solidFill>
                  <a:srgbClr val="00B050"/>
                </a:solidFill>
              </a:rPr>
              <a:t>“V” </a:t>
            </a:r>
            <a:r>
              <a:rPr lang="en-US" altLang="zh-CN" sz="3200" dirty="0" smtClean="0"/>
              <a:t>in a </a:t>
            </a:r>
            <a:r>
              <a:rPr lang="en-US" altLang="zh-CN" sz="3200" dirty="0" err="1" smtClean="0"/>
              <a:t>columm</a:t>
            </a:r>
            <a:r>
              <a:rPr lang="en-US" altLang="zh-CN" sz="3200" dirty="0" smtClean="0"/>
              <a:t> into </a:t>
            </a:r>
            <a:r>
              <a:rPr lang="en-US" altLang="zh-CN" sz="3200" dirty="0" smtClean="0">
                <a:solidFill>
                  <a:srgbClr val="00B050"/>
                </a:solidFill>
              </a:rPr>
              <a:t>True</a:t>
            </a:r>
            <a:r>
              <a:rPr lang="en-US" altLang="zh-CN" sz="3200" dirty="0" smtClean="0"/>
              <a:t>.</a:t>
            </a:r>
          </a:p>
          <a:p>
            <a:pPr marL="228600" lvl="0" indent="-228600">
              <a:buSzPts val="3600"/>
            </a:pPr>
            <a:endParaRPr lang="en-US" altLang="zh-CN" sz="3200" dirty="0" smtClean="0"/>
          </a:p>
          <a:p>
            <a:pPr marL="228600" lvl="0" indent="-228600">
              <a:buSzPts val="3600"/>
            </a:pPr>
            <a:endParaRPr lang="en-US" altLang="zh-CN" sz="3200" dirty="0" smtClean="0">
              <a:solidFill>
                <a:srgbClr val="FF0000"/>
              </a:solidFill>
            </a:endParaRPr>
          </a:p>
          <a:p>
            <a:pPr marL="228600" lvl="0" indent="-228600">
              <a:buSzPts val="3600"/>
            </a:pPr>
            <a:endParaRPr lang="en-US" altLang="zh-CN" sz="3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r="28732"/>
          <a:stretch/>
        </p:blipFill>
        <p:spPr>
          <a:xfrm>
            <a:off x="922565" y="3495384"/>
            <a:ext cx="4476750" cy="172994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5710" y="3495384"/>
            <a:ext cx="5573621" cy="29191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24323" y="3021043"/>
            <a:ext cx="2473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 smtClean="0"/>
              <a:t>Before</a:t>
            </a:r>
            <a:endParaRPr lang="en-MY" sz="18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7325902" y="3021043"/>
            <a:ext cx="2473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 smtClean="0"/>
              <a:t>After</a:t>
            </a:r>
            <a:endParaRPr lang="en-MY" sz="1800" b="1" dirty="0"/>
          </a:p>
        </p:txBody>
      </p:sp>
    </p:spTree>
    <p:extLst>
      <p:ext uri="{BB962C8B-B14F-4D97-AF65-F5344CB8AC3E}">
        <p14:creationId xmlns:p14="http://schemas.microsoft.com/office/powerpoint/2010/main" val="1048470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7"/>
          <p:cNvSpPr txBox="1">
            <a:spLocks noGrp="1"/>
          </p:cNvSpPr>
          <p:nvPr>
            <p:ph type="title"/>
          </p:nvPr>
        </p:nvSpPr>
        <p:spPr>
          <a:xfrm>
            <a:off x="777240" y="365125"/>
            <a:ext cx="1065911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buSzPts val="5400"/>
            </a:pPr>
            <a:r>
              <a:rPr lang="en-US" dirty="0" smtClean="0"/>
              <a:t>Sampling</a:t>
            </a:r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fld id="{00000000-1234-1234-1234-123412341234}" type="slidenum">
              <a:rPr lang="en-US" altLang="zh-TW" sz="3200">
                <a:solidFill>
                  <a:schemeClr val="accent1">
                    <a:lumMod val="50000"/>
                  </a:schemeClr>
                </a:solidFill>
              </a:rPr>
              <a:pPr/>
              <a:t>51</a:t>
            </a:fld>
            <a:endParaRPr lang="zh-TW" altLang="en-US" sz="320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372" y="2884441"/>
            <a:ext cx="4148138" cy="66865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7372" y="3823041"/>
            <a:ext cx="4148138" cy="52470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94485" y="2884441"/>
            <a:ext cx="6146665" cy="2776131"/>
          </a:xfrm>
          <a:prstGeom prst="rect">
            <a:avLst/>
          </a:prstGeom>
        </p:spPr>
      </p:pic>
      <p:sp>
        <p:nvSpPr>
          <p:cNvPr id="16" name="Google Shape;194;p17"/>
          <p:cNvSpPr txBox="1">
            <a:spLocks noGrp="1"/>
          </p:cNvSpPr>
          <p:nvPr>
            <p:ph type="body" idx="1"/>
          </p:nvPr>
        </p:nvSpPr>
        <p:spPr>
          <a:xfrm>
            <a:off x="777240" y="1825625"/>
            <a:ext cx="1065911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indent="-228600">
              <a:buSzPts val="3600"/>
            </a:pPr>
            <a:r>
              <a:rPr lang="en-US" altLang="zh-CN" sz="3200" dirty="0"/>
              <a:t>Use </a:t>
            </a:r>
            <a:r>
              <a:rPr lang="en-US" altLang="zh-CN" sz="3200" i="1" dirty="0">
                <a:solidFill>
                  <a:srgbClr val="FF0000"/>
                </a:solidFill>
              </a:rPr>
              <a:t>sample() </a:t>
            </a:r>
            <a:r>
              <a:rPr lang="en-US" altLang="zh-CN" sz="3200" dirty="0"/>
              <a:t>to get some examples from </a:t>
            </a:r>
            <a:r>
              <a:rPr lang="en-US" altLang="zh-CN" sz="3200" dirty="0" err="1"/>
              <a:t>dataframe</a:t>
            </a:r>
            <a:r>
              <a:rPr lang="en-US" altLang="zh-CN" sz="3200" dirty="0"/>
              <a:t>.</a:t>
            </a:r>
          </a:p>
          <a:p>
            <a:pPr marL="228600" lvl="0" indent="-228600">
              <a:buSzPts val="3600"/>
            </a:pPr>
            <a:endParaRPr lang="en-US" altLang="zh-CN" sz="3200" dirty="0" smtClean="0"/>
          </a:p>
          <a:p>
            <a:pPr marL="228600" lvl="0" indent="-228600">
              <a:buSzPts val="3600"/>
            </a:pPr>
            <a:endParaRPr lang="en-US" altLang="zh-CN" sz="3200" dirty="0" smtClean="0">
              <a:solidFill>
                <a:srgbClr val="FF0000"/>
              </a:solidFill>
            </a:endParaRPr>
          </a:p>
          <a:p>
            <a:pPr marL="228600" lvl="0" indent="-228600">
              <a:buSzPts val="3600"/>
            </a:pPr>
            <a:endParaRPr lang="en-US" altLang="zh-CN" sz="3200" dirty="0"/>
          </a:p>
        </p:txBody>
      </p:sp>
    </p:spTree>
    <p:extLst>
      <p:ext uri="{BB962C8B-B14F-4D97-AF65-F5344CB8AC3E}">
        <p14:creationId xmlns:p14="http://schemas.microsoft.com/office/powerpoint/2010/main" val="3707048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194;p17"/>
          <p:cNvSpPr txBox="1">
            <a:spLocks noGrp="1"/>
          </p:cNvSpPr>
          <p:nvPr>
            <p:ph type="body" idx="1"/>
          </p:nvPr>
        </p:nvSpPr>
        <p:spPr>
          <a:xfrm>
            <a:off x="777240" y="1825625"/>
            <a:ext cx="1065911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indent="-228600">
              <a:buSzPts val="3600"/>
            </a:pPr>
            <a:r>
              <a:rPr lang="en-US" altLang="zh-CN" sz="3200" dirty="0"/>
              <a:t>Pandas also provide us to do query on </a:t>
            </a:r>
            <a:r>
              <a:rPr lang="en-US" altLang="zh-CN" sz="3200" dirty="0" err="1"/>
              <a:t>dataframe</a:t>
            </a:r>
            <a:r>
              <a:rPr lang="en-US" altLang="zh-CN" sz="3200" dirty="0"/>
              <a:t>, below is one of the example: (You may have to learn how to google keywords to get query method you want)</a:t>
            </a:r>
          </a:p>
          <a:p>
            <a:pPr marL="228600" lvl="0" indent="-228600">
              <a:buSzPts val="3600"/>
            </a:pPr>
            <a:endParaRPr lang="en-US" altLang="zh-CN" sz="3200" dirty="0" smtClean="0"/>
          </a:p>
          <a:p>
            <a:pPr marL="228600" lvl="0" indent="-228600">
              <a:buSzPts val="3600"/>
            </a:pPr>
            <a:endParaRPr lang="en-US" altLang="zh-CN" sz="3200" dirty="0" smtClean="0">
              <a:solidFill>
                <a:srgbClr val="FF0000"/>
              </a:solidFill>
            </a:endParaRPr>
          </a:p>
          <a:p>
            <a:pPr marL="228600" lvl="0" indent="-228600">
              <a:buSzPts val="3600"/>
            </a:pPr>
            <a:endParaRPr lang="en-US" altLang="zh-CN" sz="3200" dirty="0"/>
          </a:p>
        </p:txBody>
      </p:sp>
      <p:sp>
        <p:nvSpPr>
          <p:cNvPr id="193" name="Google Shape;193;p17"/>
          <p:cNvSpPr txBox="1">
            <a:spLocks noGrp="1"/>
          </p:cNvSpPr>
          <p:nvPr>
            <p:ph type="title"/>
          </p:nvPr>
        </p:nvSpPr>
        <p:spPr>
          <a:xfrm>
            <a:off x="777240" y="365125"/>
            <a:ext cx="1065911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buSzPts val="5400"/>
            </a:pPr>
            <a:r>
              <a:rPr lang="en-US" dirty="0" smtClean="0"/>
              <a:t>Query</a:t>
            </a:r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fld id="{00000000-1234-1234-1234-123412341234}" type="slidenum">
              <a:rPr lang="en-US" altLang="zh-TW" sz="3200">
                <a:solidFill>
                  <a:schemeClr val="accent1">
                    <a:lumMod val="50000"/>
                  </a:schemeClr>
                </a:solidFill>
              </a:rPr>
              <a:pPr/>
              <a:t>52</a:t>
            </a:fld>
            <a:endParaRPr lang="zh-TW" altLang="en-US" sz="320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5325" y="3601759"/>
            <a:ext cx="7576457" cy="3119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960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94;p17"/>
          <p:cNvSpPr txBox="1">
            <a:spLocks noGrp="1"/>
          </p:cNvSpPr>
          <p:nvPr>
            <p:ph type="body" idx="1"/>
          </p:nvPr>
        </p:nvSpPr>
        <p:spPr>
          <a:xfrm>
            <a:off x="777240" y="1825625"/>
            <a:ext cx="1065911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indent="-228600">
              <a:buSzPts val="3600"/>
            </a:pPr>
            <a:r>
              <a:rPr lang="en-US" altLang="zh-CN" sz="3200" dirty="0"/>
              <a:t>Use </a:t>
            </a:r>
            <a:r>
              <a:rPr lang="en-US" altLang="zh-CN" sz="3200" i="1" dirty="0">
                <a:solidFill>
                  <a:srgbClr val="FF0000"/>
                </a:solidFill>
              </a:rPr>
              <a:t>values() </a:t>
            </a:r>
            <a:r>
              <a:rPr lang="en-US" altLang="zh-CN" sz="3200" dirty="0"/>
              <a:t>to convert </a:t>
            </a:r>
            <a:r>
              <a:rPr lang="en-US" altLang="zh-CN" sz="3200" dirty="0" err="1"/>
              <a:t>dataframe</a:t>
            </a:r>
            <a:r>
              <a:rPr lang="en-US" altLang="zh-CN" sz="3200" dirty="0"/>
              <a:t> to </a:t>
            </a:r>
            <a:r>
              <a:rPr lang="en-US" altLang="zh-CN" sz="3200" dirty="0" err="1"/>
              <a:t>numpy</a:t>
            </a:r>
            <a:r>
              <a:rPr lang="en-US" altLang="zh-CN" sz="3200" dirty="0"/>
              <a:t> array.</a:t>
            </a:r>
          </a:p>
          <a:p>
            <a:pPr marL="228600" indent="-228600">
              <a:buSzPts val="3600"/>
            </a:pPr>
            <a:endParaRPr lang="en-US" altLang="zh-CN" sz="3200" dirty="0"/>
          </a:p>
        </p:txBody>
      </p:sp>
      <p:sp>
        <p:nvSpPr>
          <p:cNvPr id="193" name="Google Shape;193;p17"/>
          <p:cNvSpPr txBox="1">
            <a:spLocks noGrp="1"/>
          </p:cNvSpPr>
          <p:nvPr>
            <p:ph type="title"/>
          </p:nvPr>
        </p:nvSpPr>
        <p:spPr>
          <a:xfrm>
            <a:off x="777240" y="365125"/>
            <a:ext cx="1065911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buSzPts val="5400"/>
            </a:pPr>
            <a:r>
              <a:rPr lang="en-US" dirty="0" smtClean="0"/>
              <a:t>Pandas </a:t>
            </a:r>
            <a:r>
              <a:rPr lang="en-US" dirty="0" err="1" smtClean="0"/>
              <a:t>Dataframe</a:t>
            </a:r>
            <a:r>
              <a:rPr lang="en-US" dirty="0" smtClean="0"/>
              <a:t> to </a:t>
            </a:r>
            <a:r>
              <a:rPr lang="en-US" dirty="0" err="1" smtClean="0"/>
              <a:t>Numpy</a:t>
            </a:r>
            <a:r>
              <a:rPr lang="en-US" dirty="0" smtClean="0"/>
              <a:t> array</a:t>
            </a:r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fld id="{00000000-1234-1234-1234-123412341234}" type="slidenum">
              <a:rPr lang="en-US" altLang="zh-TW" sz="3200">
                <a:solidFill>
                  <a:schemeClr val="accent1">
                    <a:lumMod val="50000"/>
                  </a:schemeClr>
                </a:solidFill>
              </a:rPr>
              <a:pPr/>
              <a:t>53</a:t>
            </a:fld>
            <a:endParaRPr lang="zh-TW" altLang="en-US" sz="320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5464" y="2805113"/>
            <a:ext cx="8267700" cy="337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348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194;p17"/>
          <p:cNvSpPr txBox="1">
            <a:spLocks noGrp="1"/>
          </p:cNvSpPr>
          <p:nvPr>
            <p:ph type="body" idx="1"/>
          </p:nvPr>
        </p:nvSpPr>
        <p:spPr>
          <a:xfrm>
            <a:off x="777240" y="1825625"/>
            <a:ext cx="1065911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indent="-228600">
              <a:buSzPts val="3600"/>
            </a:pPr>
            <a:r>
              <a:rPr lang="en-US" altLang="zh-CN" sz="3200" dirty="0"/>
              <a:t>You can also select the columns that are needed to be converted instead of convert whole </a:t>
            </a:r>
            <a:r>
              <a:rPr lang="en-US" altLang="zh-CN" sz="3200" dirty="0" err="1"/>
              <a:t>dataframe</a:t>
            </a:r>
            <a:r>
              <a:rPr lang="en-US" altLang="zh-CN" sz="3200" dirty="0"/>
              <a:t> into array.</a:t>
            </a:r>
          </a:p>
          <a:p>
            <a:pPr marL="228600" indent="-228600">
              <a:buSzPts val="3600"/>
            </a:pPr>
            <a:endParaRPr lang="en-US" altLang="zh-CN" sz="3200" dirty="0"/>
          </a:p>
        </p:txBody>
      </p:sp>
      <p:sp>
        <p:nvSpPr>
          <p:cNvPr id="193" name="Google Shape;193;p17"/>
          <p:cNvSpPr txBox="1">
            <a:spLocks noGrp="1"/>
          </p:cNvSpPr>
          <p:nvPr>
            <p:ph type="title"/>
          </p:nvPr>
        </p:nvSpPr>
        <p:spPr>
          <a:xfrm>
            <a:off x="777240" y="365125"/>
            <a:ext cx="1065911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buSzPts val="5400"/>
            </a:pPr>
            <a:r>
              <a:rPr lang="en-US" dirty="0" smtClean="0"/>
              <a:t>Pandas </a:t>
            </a:r>
            <a:r>
              <a:rPr lang="en-US" dirty="0" err="1" smtClean="0"/>
              <a:t>Dataframe</a:t>
            </a:r>
            <a:r>
              <a:rPr lang="en-US" dirty="0" smtClean="0"/>
              <a:t> to </a:t>
            </a:r>
            <a:r>
              <a:rPr lang="en-US" dirty="0" err="1" smtClean="0"/>
              <a:t>Numpy</a:t>
            </a:r>
            <a:r>
              <a:rPr lang="en-US" dirty="0" smtClean="0"/>
              <a:t> array</a:t>
            </a:r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fld id="{00000000-1234-1234-1234-123412341234}" type="slidenum">
              <a:rPr lang="en-US" altLang="zh-TW" sz="3200">
                <a:solidFill>
                  <a:schemeClr val="accent1">
                    <a:lumMod val="50000"/>
                  </a:schemeClr>
                </a:solidFill>
              </a:rPr>
              <a:pPr/>
              <a:t>54</a:t>
            </a:fld>
            <a:endParaRPr lang="zh-TW" altLang="en-US" sz="320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0157" y="3149237"/>
            <a:ext cx="7432993" cy="3167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615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94;p17"/>
          <p:cNvSpPr txBox="1">
            <a:spLocks noGrp="1"/>
          </p:cNvSpPr>
          <p:nvPr>
            <p:ph type="body" idx="1"/>
          </p:nvPr>
        </p:nvSpPr>
        <p:spPr>
          <a:xfrm>
            <a:off x="777240" y="1825625"/>
            <a:ext cx="1065911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indent="-228600">
              <a:buSzPts val="3600"/>
            </a:pPr>
            <a:r>
              <a:rPr lang="en-US" altLang="zh-CN" sz="3200" dirty="0" smtClean="0"/>
              <a:t>Create your own </a:t>
            </a:r>
            <a:r>
              <a:rPr lang="en-US" altLang="zh-CN" sz="3200" dirty="0" err="1" smtClean="0"/>
              <a:t>dataframe</a:t>
            </a:r>
            <a:r>
              <a:rPr lang="en-US" altLang="zh-CN" sz="3200" dirty="0" smtClean="0"/>
              <a:t> and save it into csv file.</a:t>
            </a:r>
            <a:endParaRPr lang="en-US" altLang="zh-CN" sz="3200" dirty="0"/>
          </a:p>
          <a:p>
            <a:pPr marL="228600" indent="-228600">
              <a:buSzPts val="3600"/>
            </a:pPr>
            <a:endParaRPr lang="en-US" altLang="zh-CN" sz="3200" dirty="0"/>
          </a:p>
        </p:txBody>
      </p:sp>
      <p:sp>
        <p:nvSpPr>
          <p:cNvPr id="193" name="Google Shape;193;p17"/>
          <p:cNvSpPr txBox="1">
            <a:spLocks noGrp="1"/>
          </p:cNvSpPr>
          <p:nvPr>
            <p:ph type="title"/>
          </p:nvPr>
        </p:nvSpPr>
        <p:spPr>
          <a:xfrm>
            <a:off x="777240" y="365125"/>
            <a:ext cx="1065911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lvl="0">
              <a:buSzPts val="5400"/>
            </a:pPr>
            <a:r>
              <a:rPr lang="en-US" dirty="0" smtClean="0"/>
              <a:t>Create and Save </a:t>
            </a:r>
            <a:r>
              <a:rPr lang="en-US" dirty="0" err="1" smtClean="0"/>
              <a:t>Dataframe</a:t>
            </a:r>
            <a:r>
              <a:rPr lang="en-US" dirty="0" smtClean="0"/>
              <a:t> to csv file</a:t>
            </a:r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fld id="{00000000-1234-1234-1234-123412341234}" type="slidenum">
              <a:rPr lang="en-US" altLang="zh-TW" sz="3200">
                <a:solidFill>
                  <a:schemeClr val="accent1">
                    <a:lumMod val="50000"/>
                  </a:schemeClr>
                </a:solidFill>
              </a:rPr>
              <a:pPr/>
              <a:t>55</a:t>
            </a:fld>
            <a:endParaRPr lang="zh-TW" altLang="en-US" sz="320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638" y="2572544"/>
            <a:ext cx="5943600" cy="28575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9473" y="2572544"/>
            <a:ext cx="3184922" cy="28575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8638" y="5759970"/>
            <a:ext cx="9315757" cy="558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053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94;p17"/>
          <p:cNvSpPr txBox="1">
            <a:spLocks noGrp="1"/>
          </p:cNvSpPr>
          <p:nvPr>
            <p:ph type="body" idx="1"/>
          </p:nvPr>
        </p:nvSpPr>
        <p:spPr>
          <a:xfrm>
            <a:off x="777240" y="1825625"/>
            <a:ext cx="1065911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>
              <a:buSzPts val="3600"/>
            </a:pPr>
            <a:r>
              <a:rPr lang="en-US" altLang="zh-CN" sz="3200" dirty="0" smtClean="0"/>
              <a:t>Experience all the steps provided in the stated </a:t>
            </a:r>
            <a:r>
              <a:rPr lang="en-US" altLang="zh-CN" sz="3200" dirty="0" smtClean="0">
                <a:hlinkClick r:id="rId3"/>
              </a:rPr>
              <a:t>GitHub Link</a:t>
            </a:r>
            <a:r>
              <a:rPr lang="en-US" altLang="zh-CN" sz="3200" dirty="0" smtClean="0"/>
              <a:t>.</a:t>
            </a:r>
          </a:p>
          <a:p>
            <a:pPr marL="228600" indent="-228600">
              <a:buSzPts val="3600"/>
            </a:pPr>
            <a:r>
              <a:rPr lang="en-US" altLang="zh-CN" sz="3200" dirty="0" smtClean="0"/>
              <a:t>Try to implement what the exercises ask for.</a:t>
            </a:r>
            <a:endParaRPr lang="en-US" altLang="zh-CN" sz="3200" dirty="0" smtClean="0">
              <a:solidFill>
                <a:srgbClr val="FF0000"/>
              </a:solidFill>
            </a:endParaRPr>
          </a:p>
          <a:p>
            <a:pPr marL="228600" lvl="0" indent="-228600">
              <a:buSzPts val="3600"/>
            </a:pPr>
            <a:endParaRPr lang="en-US" altLang="zh-CN" sz="3200" dirty="0"/>
          </a:p>
        </p:txBody>
      </p:sp>
      <p:sp>
        <p:nvSpPr>
          <p:cNvPr id="193" name="Google Shape;193;p17"/>
          <p:cNvSpPr txBox="1">
            <a:spLocks noGrp="1"/>
          </p:cNvSpPr>
          <p:nvPr>
            <p:ph type="title"/>
          </p:nvPr>
        </p:nvSpPr>
        <p:spPr>
          <a:xfrm>
            <a:off x="777240" y="365125"/>
            <a:ext cx="1065911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buSzPts val="5400"/>
            </a:pPr>
            <a:r>
              <a:rPr lang="en-US" dirty="0" smtClean="0"/>
              <a:t>Exercise</a:t>
            </a: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3328" y="3694019"/>
            <a:ext cx="10246934" cy="993218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fld id="{00000000-1234-1234-1234-123412341234}" type="slidenum">
              <a:rPr lang="en-US" altLang="zh-TW" sz="3200">
                <a:solidFill>
                  <a:schemeClr val="accent1">
                    <a:lumMod val="50000"/>
                  </a:schemeClr>
                </a:solidFill>
              </a:rPr>
              <a:pPr/>
              <a:t>56</a:t>
            </a:fld>
            <a:endParaRPr lang="zh-TW" altLang="en-US" sz="320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9630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3"/>
          <p:cNvSpPr/>
          <p:nvPr/>
        </p:nvSpPr>
        <p:spPr>
          <a:xfrm>
            <a:off x="-1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13"/>
          <p:cNvSpPr/>
          <p:nvPr/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04" name="Google Shape;104;p13"/>
          <p:cNvPicPr preferRelativeResize="0"/>
          <p:nvPr/>
        </p:nvPicPr>
        <p:blipFill rotWithShape="1">
          <a:blip r:embed="rId3">
            <a:alphaModFix amt="40000"/>
          </a:blip>
          <a:srcRect t="27667" r="-1" b="18491"/>
          <a:stretch/>
        </p:blipFill>
        <p:spPr>
          <a:xfrm>
            <a:off x="1525" y="10"/>
            <a:ext cx="12188951" cy="685799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5" name="Google Shape;105;p13"/>
          <p:cNvGrpSpPr/>
          <p:nvPr/>
        </p:nvGrpSpPr>
        <p:grpSpPr>
          <a:xfrm>
            <a:off x="314102" y="236341"/>
            <a:ext cx="11340713" cy="5464029"/>
            <a:chOff x="314102" y="236341"/>
            <a:chExt cx="11340713" cy="5464029"/>
          </a:xfrm>
        </p:grpSpPr>
        <p:sp>
          <p:nvSpPr>
            <p:cNvPr id="106" name="Google Shape;106;p13"/>
            <p:cNvSpPr/>
            <p:nvPr/>
          </p:nvSpPr>
          <p:spPr>
            <a:xfrm>
              <a:off x="7760448" y="3803994"/>
              <a:ext cx="94160" cy="94160"/>
            </a:xfrm>
            <a:prstGeom prst="ellipse">
              <a:avLst/>
            </a:prstGeom>
            <a:solidFill>
              <a:srgbClr val="E3BEBE">
                <a:alpha val="2784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" name="Google Shape;107;p13"/>
            <p:cNvSpPr/>
            <p:nvPr/>
          </p:nvSpPr>
          <p:spPr>
            <a:xfrm>
              <a:off x="314102" y="3044381"/>
              <a:ext cx="226735" cy="226735"/>
            </a:xfrm>
            <a:prstGeom prst="ellipse">
              <a:avLst/>
            </a:prstGeom>
            <a:solidFill>
              <a:srgbClr val="B57B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" name="Google Shape;108;p13"/>
            <p:cNvSpPr/>
            <p:nvPr/>
          </p:nvSpPr>
          <p:spPr>
            <a:xfrm>
              <a:off x="11188374" y="386135"/>
              <a:ext cx="466441" cy="466441"/>
            </a:xfrm>
            <a:prstGeom prst="ellipse">
              <a:avLst/>
            </a:prstGeom>
            <a:solidFill>
              <a:srgbClr val="B1C3D5">
                <a:alpha val="71764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" name="Google Shape;109;p13"/>
            <p:cNvSpPr/>
            <p:nvPr/>
          </p:nvSpPr>
          <p:spPr>
            <a:xfrm>
              <a:off x="11065714" y="236341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" name="Google Shape;110;p13"/>
            <p:cNvSpPr/>
            <p:nvPr/>
          </p:nvSpPr>
          <p:spPr>
            <a:xfrm>
              <a:off x="751535" y="2516671"/>
              <a:ext cx="466441" cy="46644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" name="Google Shape;111;p13"/>
            <p:cNvSpPr/>
            <p:nvPr/>
          </p:nvSpPr>
          <p:spPr>
            <a:xfrm>
              <a:off x="11230142" y="4588038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Google Shape;112;p13"/>
            <p:cNvSpPr/>
            <p:nvPr/>
          </p:nvSpPr>
          <p:spPr>
            <a:xfrm>
              <a:off x="10902046" y="5394590"/>
              <a:ext cx="305780" cy="305780"/>
            </a:xfrm>
            <a:prstGeom prst="ellipse">
              <a:avLst/>
            </a:prstGeom>
            <a:solidFill>
              <a:srgbClr val="CCDCD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Google Shape;113;p13"/>
            <p:cNvSpPr/>
            <p:nvPr/>
          </p:nvSpPr>
          <p:spPr>
            <a:xfrm>
              <a:off x="10408287" y="5160714"/>
              <a:ext cx="113367" cy="11336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4" name="Google Shape;114;p13"/>
          <p:cNvSpPr txBox="1">
            <a:spLocks noGrp="1"/>
          </p:cNvSpPr>
          <p:nvPr>
            <p:ph type="ctrTitle"/>
          </p:nvPr>
        </p:nvSpPr>
        <p:spPr>
          <a:xfrm>
            <a:off x="2405587" y="1556091"/>
            <a:ext cx="7063739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Gill Sans"/>
              <a:buNone/>
            </a:pPr>
            <a:r>
              <a:rPr lang="en-US" altLang="zh-TW" dirty="0" err="1" smtClean="0">
                <a:solidFill>
                  <a:srgbClr val="FFFFFF"/>
                </a:solidFill>
              </a:rPr>
              <a:t>Matplotlib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88790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6030" y="3120053"/>
            <a:ext cx="9057170" cy="624633"/>
          </a:xfrm>
          <a:prstGeom prst="rect">
            <a:avLst/>
          </a:prstGeom>
        </p:spPr>
      </p:pic>
      <p:sp>
        <p:nvSpPr>
          <p:cNvPr id="14" name="Google Shape;194;p17"/>
          <p:cNvSpPr txBox="1">
            <a:spLocks noGrp="1"/>
          </p:cNvSpPr>
          <p:nvPr>
            <p:ph type="body" idx="1"/>
          </p:nvPr>
        </p:nvSpPr>
        <p:spPr>
          <a:xfrm>
            <a:off x="777240" y="1825625"/>
            <a:ext cx="1065911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>
              <a:buSzPts val="3600"/>
            </a:pPr>
            <a:r>
              <a:rPr lang="en-US" altLang="zh-CN" sz="3200" dirty="0" smtClean="0"/>
              <a:t>Normally, we import the </a:t>
            </a:r>
            <a:r>
              <a:rPr lang="en-US" altLang="zh-CN" sz="3200" dirty="0" err="1" smtClean="0"/>
              <a:t>Matplotlib.pyplot</a:t>
            </a:r>
            <a:r>
              <a:rPr lang="en-US" altLang="zh-CN" sz="3200" dirty="0" smtClean="0"/>
              <a:t> package as follow:</a:t>
            </a:r>
          </a:p>
          <a:p>
            <a:pPr marL="228600" lvl="0" indent="-228600">
              <a:buSzPts val="3600"/>
            </a:pPr>
            <a:endParaRPr lang="en-US" altLang="zh-CN" sz="3200" dirty="0"/>
          </a:p>
        </p:txBody>
      </p:sp>
      <p:sp>
        <p:nvSpPr>
          <p:cNvPr id="193" name="Google Shape;193;p17"/>
          <p:cNvSpPr txBox="1">
            <a:spLocks noGrp="1"/>
          </p:cNvSpPr>
          <p:nvPr>
            <p:ph type="title"/>
          </p:nvPr>
        </p:nvSpPr>
        <p:spPr>
          <a:xfrm>
            <a:off x="777240" y="365125"/>
            <a:ext cx="1065911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buSzPts val="5400"/>
            </a:pPr>
            <a:r>
              <a:rPr lang="en-US" dirty="0" smtClean="0"/>
              <a:t>Import</a:t>
            </a:r>
            <a:endParaRPr dirty="0"/>
          </a:p>
        </p:txBody>
      </p:sp>
      <p:sp>
        <p:nvSpPr>
          <p:cNvPr id="4" name="Rectangle 3"/>
          <p:cNvSpPr/>
          <p:nvPr/>
        </p:nvSpPr>
        <p:spPr>
          <a:xfrm>
            <a:off x="9098152" y="3169920"/>
            <a:ext cx="861635" cy="5747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cxnSp>
        <p:nvCxnSpPr>
          <p:cNvPr id="7" name="Straight Arrow Connector 6"/>
          <p:cNvCxnSpPr>
            <a:stCxn id="4" idx="2"/>
          </p:cNvCxnSpPr>
          <p:nvPr/>
        </p:nvCxnSpPr>
        <p:spPr>
          <a:xfrm flipH="1">
            <a:off x="7863840" y="3744686"/>
            <a:ext cx="1665130" cy="92875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6187440" y="4673441"/>
            <a:ext cx="3352800" cy="844732"/>
          </a:xfrm>
          <a:prstGeom prst="rect">
            <a:avLst/>
          </a:prstGeom>
          <a:solidFill>
            <a:srgbClr val="00B05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/>
              <a:t>Make a shorter name, so that we can more convenient to call the function from </a:t>
            </a:r>
            <a:r>
              <a:rPr lang="en-US" sz="1600" b="1" dirty="0" err="1" smtClean="0"/>
              <a:t>Matplotlib.pyplot</a:t>
            </a:r>
            <a:endParaRPr lang="en-MY" sz="1600" b="1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idx="12"/>
          </p:nvPr>
        </p:nvSpPr>
        <p:spPr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fld id="{00000000-1234-1234-1234-123412341234}" type="slidenum">
              <a:rPr lang="en-US" altLang="zh-TW" sz="3200">
                <a:solidFill>
                  <a:schemeClr val="accent1">
                    <a:lumMod val="50000"/>
                  </a:schemeClr>
                </a:solidFill>
              </a:rPr>
              <a:pPr/>
              <a:t>58</a:t>
            </a:fld>
            <a:endParaRPr lang="zh-TW" altLang="en-US" sz="320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8547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3129" y="3108926"/>
            <a:ext cx="9578354" cy="1166983"/>
          </a:xfrm>
          <a:prstGeom prst="rect">
            <a:avLst/>
          </a:prstGeom>
        </p:spPr>
      </p:pic>
      <p:sp>
        <p:nvSpPr>
          <p:cNvPr id="14" name="Google Shape;194;p17"/>
          <p:cNvSpPr txBox="1">
            <a:spLocks noGrp="1"/>
          </p:cNvSpPr>
          <p:nvPr>
            <p:ph type="body" idx="1"/>
          </p:nvPr>
        </p:nvSpPr>
        <p:spPr>
          <a:xfrm>
            <a:off x="777240" y="1825625"/>
            <a:ext cx="1065911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>
              <a:buSzPts val="3600"/>
            </a:pPr>
            <a:r>
              <a:rPr lang="en-US" altLang="zh-CN" sz="3200" dirty="0" err="1" smtClean="0"/>
              <a:t>Matplotlib</a:t>
            </a:r>
            <a:r>
              <a:rPr lang="en-US" altLang="zh-CN" sz="3200" dirty="0" smtClean="0"/>
              <a:t> is not showing the Chinese word as default, to make this available, you may to set up some settings.</a:t>
            </a:r>
          </a:p>
          <a:p>
            <a:pPr marL="228600" lvl="0" indent="-228600">
              <a:buSzPts val="3600"/>
            </a:pPr>
            <a:endParaRPr lang="en-US" altLang="zh-CN" sz="3200" dirty="0"/>
          </a:p>
        </p:txBody>
      </p:sp>
      <p:sp>
        <p:nvSpPr>
          <p:cNvPr id="193" name="Google Shape;193;p17"/>
          <p:cNvSpPr txBox="1">
            <a:spLocks noGrp="1"/>
          </p:cNvSpPr>
          <p:nvPr>
            <p:ph type="title"/>
          </p:nvPr>
        </p:nvSpPr>
        <p:spPr>
          <a:xfrm>
            <a:off x="777240" y="365125"/>
            <a:ext cx="1065911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buSzPts val="5400"/>
            </a:pPr>
            <a:r>
              <a:rPr lang="en-US" dirty="0" smtClean="0"/>
              <a:t>Some settings you may need.</a:t>
            </a:r>
            <a:endParaRPr dirty="0"/>
          </a:p>
        </p:txBody>
      </p:sp>
      <p:sp>
        <p:nvSpPr>
          <p:cNvPr id="4" name="Rectangle 3"/>
          <p:cNvSpPr/>
          <p:nvPr/>
        </p:nvSpPr>
        <p:spPr>
          <a:xfrm>
            <a:off x="6731327" y="3457303"/>
            <a:ext cx="3187736" cy="4354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9152709" y="3892731"/>
            <a:ext cx="503021" cy="73155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7238909" y="4624285"/>
            <a:ext cx="3422573" cy="1306251"/>
          </a:xfrm>
          <a:prstGeom prst="rect">
            <a:avLst/>
          </a:prstGeom>
          <a:solidFill>
            <a:srgbClr val="00B05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/>
              <a:t>Type your </a:t>
            </a:r>
            <a:r>
              <a:rPr lang="en-US" sz="1600" b="1" dirty="0" err="1" smtClean="0"/>
              <a:t>favourite</a:t>
            </a:r>
            <a:r>
              <a:rPr lang="en-US" sz="1600" b="1" dirty="0" smtClean="0"/>
              <a:t> Chinese font family. (You have to make sure your selected font family is existed in your </a:t>
            </a:r>
            <a:r>
              <a:rPr lang="en-US" sz="1600" b="1" dirty="0" err="1" smtClean="0"/>
              <a:t>matplotlib</a:t>
            </a:r>
            <a:r>
              <a:rPr lang="en-US" sz="1600" b="1" dirty="0" smtClean="0"/>
              <a:t> environment)</a:t>
            </a:r>
            <a:endParaRPr lang="en-MY" sz="1600" b="1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idx="12"/>
          </p:nvPr>
        </p:nvSpPr>
        <p:spPr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fld id="{00000000-1234-1234-1234-123412341234}" type="slidenum">
              <a:rPr lang="en-US" altLang="zh-TW" sz="3200">
                <a:solidFill>
                  <a:schemeClr val="accent1">
                    <a:lumMod val="50000"/>
                  </a:schemeClr>
                </a:solidFill>
              </a:rPr>
              <a:pPr/>
              <a:t>59</a:t>
            </a:fld>
            <a:endParaRPr lang="zh-TW" altLang="en-US" sz="320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5727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7"/>
          <p:cNvSpPr txBox="1">
            <a:spLocks noGrp="1"/>
          </p:cNvSpPr>
          <p:nvPr>
            <p:ph type="title"/>
          </p:nvPr>
        </p:nvSpPr>
        <p:spPr>
          <a:xfrm>
            <a:off x="777240" y="365125"/>
            <a:ext cx="1065911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Font typeface="Gill Sans"/>
              <a:buNone/>
            </a:pPr>
            <a:r>
              <a:rPr lang="en-US" altLang="zh-CN" dirty="0" smtClean="0"/>
              <a:t>Read Content</a:t>
            </a:r>
            <a:endParaRPr dirty="0"/>
          </a:p>
        </p:txBody>
      </p:sp>
      <p:sp>
        <p:nvSpPr>
          <p:cNvPr id="194" name="Google Shape;194;p17"/>
          <p:cNvSpPr txBox="1">
            <a:spLocks noGrp="1"/>
          </p:cNvSpPr>
          <p:nvPr>
            <p:ph type="body" idx="1"/>
          </p:nvPr>
        </p:nvSpPr>
        <p:spPr>
          <a:xfrm>
            <a:off x="777240" y="1825625"/>
            <a:ext cx="1065911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>
              <a:buSzPts val="3600"/>
            </a:pPr>
            <a:r>
              <a:rPr lang="en-US" sz="3600" i="1" dirty="0" err="1">
                <a:solidFill>
                  <a:srgbClr val="FF0000"/>
                </a:solidFill>
              </a:rPr>
              <a:t>r</a:t>
            </a:r>
            <a:r>
              <a:rPr lang="en-US" sz="3600" i="1" dirty="0" err="1" smtClean="0">
                <a:solidFill>
                  <a:srgbClr val="FF0000"/>
                </a:solidFill>
              </a:rPr>
              <a:t>eadline</a:t>
            </a:r>
            <a:r>
              <a:rPr lang="en-US" sz="3600" i="1" dirty="0" smtClean="0">
                <a:solidFill>
                  <a:srgbClr val="FF0000"/>
                </a:solidFill>
              </a:rPr>
              <a:t>()</a:t>
            </a:r>
            <a:r>
              <a:rPr lang="en-US" sz="3600" dirty="0" smtClean="0"/>
              <a:t> vs </a:t>
            </a:r>
            <a:r>
              <a:rPr lang="en-US" sz="3600" i="1" dirty="0" err="1">
                <a:solidFill>
                  <a:srgbClr val="FF0000"/>
                </a:solidFill>
              </a:rPr>
              <a:t>r</a:t>
            </a:r>
            <a:r>
              <a:rPr lang="en-US" sz="3600" i="1" dirty="0" err="1" smtClean="0">
                <a:solidFill>
                  <a:srgbClr val="FF0000"/>
                </a:solidFill>
              </a:rPr>
              <a:t>eadlines</a:t>
            </a:r>
            <a:r>
              <a:rPr lang="en-US" sz="3600" i="1" dirty="0" smtClean="0">
                <a:solidFill>
                  <a:srgbClr val="FF0000"/>
                </a:solidFill>
              </a:rPr>
              <a:t>()</a:t>
            </a:r>
            <a:r>
              <a:rPr lang="en-US" sz="3600" dirty="0" smtClean="0"/>
              <a:t> vs </a:t>
            </a:r>
            <a:r>
              <a:rPr lang="en-US" sz="3600" i="1" dirty="0" smtClean="0">
                <a:solidFill>
                  <a:srgbClr val="FF0000"/>
                </a:solidFill>
              </a:rPr>
              <a:t>read()</a:t>
            </a:r>
            <a:endParaRPr lang="en-US" altLang="zh-CN" sz="3600" i="1" dirty="0" smtClean="0">
              <a:solidFill>
                <a:srgbClr val="FF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5573" y="2690676"/>
            <a:ext cx="4998981" cy="319631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0475" y="2690676"/>
            <a:ext cx="5245491" cy="319631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45573" y="3579223"/>
            <a:ext cx="1000941" cy="1741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9" name="Rectangle 8"/>
          <p:cNvSpPr/>
          <p:nvPr/>
        </p:nvSpPr>
        <p:spPr>
          <a:xfrm>
            <a:off x="4193722" y="2886892"/>
            <a:ext cx="247649" cy="1785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7" name="TextBox 6"/>
          <p:cNvSpPr txBox="1"/>
          <p:nvPr/>
        </p:nvSpPr>
        <p:spPr>
          <a:xfrm>
            <a:off x="3982266" y="3107744"/>
            <a:ext cx="670560" cy="307777"/>
          </a:xfrm>
          <a:prstGeom prst="rect">
            <a:avLst/>
          </a:prstGeom>
          <a:solidFill>
            <a:srgbClr val="92D050"/>
          </a:solidFill>
          <a:ln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Mode</a:t>
            </a:r>
            <a:endParaRPr lang="en-MY" dirty="0"/>
          </a:p>
        </p:txBody>
      </p:sp>
      <p:sp>
        <p:nvSpPr>
          <p:cNvPr id="11" name="TextBox 10"/>
          <p:cNvSpPr txBox="1"/>
          <p:nvPr/>
        </p:nvSpPr>
        <p:spPr>
          <a:xfrm>
            <a:off x="2149111" y="3579223"/>
            <a:ext cx="2849609" cy="307777"/>
          </a:xfrm>
          <a:prstGeom prst="rect">
            <a:avLst/>
          </a:prstGeom>
          <a:solidFill>
            <a:srgbClr val="92D050"/>
          </a:solidFill>
          <a:ln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Always remember to close the file</a:t>
            </a:r>
            <a:endParaRPr lang="en-MY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idx="12"/>
          </p:nvPr>
        </p:nvSpPr>
        <p:spPr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fld id="{00000000-1234-1234-1234-123412341234}" type="slidenum">
              <a:rPr lang="en-US" altLang="zh-TW" sz="3200">
                <a:solidFill>
                  <a:schemeClr val="accent1">
                    <a:lumMod val="50000"/>
                  </a:schemeClr>
                </a:solidFill>
              </a:rPr>
              <a:pPr/>
              <a:t>6</a:t>
            </a:fld>
            <a:endParaRPr lang="zh-TW" altLang="en-US" sz="320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2027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94;p17"/>
          <p:cNvSpPr txBox="1">
            <a:spLocks noGrp="1"/>
          </p:cNvSpPr>
          <p:nvPr>
            <p:ph type="body" idx="1"/>
          </p:nvPr>
        </p:nvSpPr>
        <p:spPr>
          <a:xfrm>
            <a:off x="777240" y="1825625"/>
            <a:ext cx="1065911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>
              <a:buSzPts val="3600"/>
            </a:pPr>
            <a:r>
              <a:rPr lang="en-US" altLang="zh-CN" sz="3200" dirty="0" smtClean="0"/>
              <a:t>The code below demonstrate a simple implementation of bar chart. Pay attention on those settings, which help to make better visualization of chart.</a:t>
            </a:r>
          </a:p>
          <a:p>
            <a:pPr marL="228600" lvl="0" indent="-228600">
              <a:buSzPts val="3600"/>
            </a:pPr>
            <a:endParaRPr lang="en-US" altLang="zh-CN" sz="3200" dirty="0"/>
          </a:p>
        </p:txBody>
      </p:sp>
      <p:sp>
        <p:nvSpPr>
          <p:cNvPr id="193" name="Google Shape;193;p17"/>
          <p:cNvSpPr txBox="1">
            <a:spLocks noGrp="1"/>
          </p:cNvSpPr>
          <p:nvPr>
            <p:ph type="title"/>
          </p:nvPr>
        </p:nvSpPr>
        <p:spPr>
          <a:xfrm>
            <a:off x="777240" y="365125"/>
            <a:ext cx="1065911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buSzPts val="5400"/>
            </a:pPr>
            <a:r>
              <a:rPr lang="en-US" dirty="0" smtClean="0"/>
              <a:t>Simple Bar Chart</a:t>
            </a:r>
            <a:endParaRPr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2852" y="3406776"/>
            <a:ext cx="6029411" cy="267292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6690" y="3406775"/>
            <a:ext cx="4015272" cy="267292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3737" y="4815840"/>
            <a:ext cx="5956663" cy="126385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idx="12"/>
          </p:nvPr>
        </p:nvSpPr>
        <p:spPr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fld id="{00000000-1234-1234-1234-123412341234}" type="slidenum">
              <a:rPr lang="en-US" altLang="zh-TW" sz="3200">
                <a:solidFill>
                  <a:schemeClr val="accent1">
                    <a:lumMod val="50000"/>
                  </a:schemeClr>
                </a:solidFill>
              </a:rPr>
              <a:pPr/>
              <a:t>60</a:t>
            </a:fld>
            <a:endParaRPr lang="zh-TW" altLang="en-US" sz="320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5301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94;p17"/>
          <p:cNvSpPr txBox="1">
            <a:spLocks noGrp="1"/>
          </p:cNvSpPr>
          <p:nvPr>
            <p:ph type="body" idx="1"/>
          </p:nvPr>
        </p:nvSpPr>
        <p:spPr>
          <a:xfrm>
            <a:off x="777240" y="1825625"/>
            <a:ext cx="1065911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>
              <a:buSzPts val="3600"/>
            </a:pPr>
            <a:r>
              <a:rPr lang="en-US" altLang="zh-CN" sz="3200" dirty="0" smtClean="0"/>
              <a:t>The code below demonstrate a simple implementation of line chart. Pay attention on those settings, which help to make better visualization of chart.</a:t>
            </a:r>
          </a:p>
          <a:p>
            <a:pPr marL="228600" lvl="0" indent="-228600">
              <a:buSzPts val="3600"/>
            </a:pPr>
            <a:endParaRPr lang="en-US" altLang="zh-CN" sz="3200" dirty="0"/>
          </a:p>
        </p:txBody>
      </p:sp>
      <p:sp>
        <p:nvSpPr>
          <p:cNvPr id="193" name="Google Shape;193;p17"/>
          <p:cNvSpPr txBox="1">
            <a:spLocks noGrp="1"/>
          </p:cNvSpPr>
          <p:nvPr>
            <p:ph type="title"/>
          </p:nvPr>
        </p:nvSpPr>
        <p:spPr>
          <a:xfrm>
            <a:off x="777240" y="365125"/>
            <a:ext cx="1065911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buSzPts val="5400"/>
            </a:pPr>
            <a:r>
              <a:rPr lang="en-US" dirty="0" smtClean="0"/>
              <a:t>Simple Line Chart</a:t>
            </a: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4440" y="3518807"/>
            <a:ext cx="6235594" cy="148208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9093" y="3518807"/>
            <a:ext cx="3886517" cy="2532211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fld id="{00000000-1234-1234-1234-123412341234}" type="slidenum">
              <a:rPr lang="en-US" altLang="zh-TW" sz="3200">
                <a:solidFill>
                  <a:schemeClr val="accent1">
                    <a:lumMod val="50000"/>
                  </a:schemeClr>
                </a:solidFill>
              </a:rPr>
              <a:pPr/>
              <a:t>61</a:t>
            </a:fld>
            <a:endParaRPr lang="zh-TW" altLang="en-US" sz="320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16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94;p17"/>
          <p:cNvSpPr txBox="1">
            <a:spLocks noGrp="1"/>
          </p:cNvSpPr>
          <p:nvPr>
            <p:ph type="body" idx="1"/>
          </p:nvPr>
        </p:nvSpPr>
        <p:spPr>
          <a:xfrm>
            <a:off x="777240" y="1825625"/>
            <a:ext cx="1065911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>
              <a:buSzPts val="3600"/>
            </a:pPr>
            <a:r>
              <a:rPr lang="en-US" altLang="zh-CN" sz="3200" dirty="0" smtClean="0"/>
              <a:t>The code below demonstrate a simple implementation of pie chart. </a:t>
            </a:r>
            <a:endParaRPr lang="en-US" altLang="zh-CN" sz="3200" dirty="0"/>
          </a:p>
        </p:txBody>
      </p:sp>
      <p:sp>
        <p:nvSpPr>
          <p:cNvPr id="193" name="Google Shape;193;p17"/>
          <p:cNvSpPr txBox="1">
            <a:spLocks noGrp="1"/>
          </p:cNvSpPr>
          <p:nvPr>
            <p:ph type="title"/>
          </p:nvPr>
        </p:nvSpPr>
        <p:spPr>
          <a:xfrm>
            <a:off x="777240" y="365125"/>
            <a:ext cx="1065911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buSzPts val="5400"/>
            </a:pPr>
            <a:r>
              <a:rPr lang="en-US" dirty="0" smtClean="0"/>
              <a:t>Simple Pie Chart</a:t>
            </a:r>
            <a:endParaRPr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9185" y="2943202"/>
            <a:ext cx="10337165" cy="114065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7810" y="4265022"/>
            <a:ext cx="2257969" cy="2257969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fld id="{00000000-1234-1234-1234-123412341234}" type="slidenum">
              <a:rPr lang="en-US" altLang="zh-TW" sz="3200">
                <a:solidFill>
                  <a:schemeClr val="accent1">
                    <a:lumMod val="50000"/>
                  </a:schemeClr>
                </a:solidFill>
              </a:rPr>
              <a:pPr/>
              <a:t>62</a:t>
            </a:fld>
            <a:endParaRPr lang="zh-TW" altLang="en-US" sz="320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2376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94;p17"/>
          <p:cNvSpPr txBox="1">
            <a:spLocks noGrp="1"/>
          </p:cNvSpPr>
          <p:nvPr>
            <p:ph type="body" idx="1"/>
          </p:nvPr>
        </p:nvSpPr>
        <p:spPr>
          <a:xfrm>
            <a:off x="777240" y="1825625"/>
            <a:ext cx="1065911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>
              <a:buSzPts val="3600"/>
            </a:pPr>
            <a:r>
              <a:rPr lang="en-US" altLang="zh-CN" sz="3200" dirty="0" err="1" smtClean="0"/>
              <a:t>Matplotlib</a:t>
            </a:r>
            <a:r>
              <a:rPr lang="en-US" altLang="zh-CN" sz="3200" dirty="0" smtClean="0"/>
              <a:t> provide us to plot multiple bars in a graph as well. </a:t>
            </a:r>
            <a:r>
              <a:rPr lang="en-US" altLang="zh-CN" sz="3200" b="1" dirty="0" smtClean="0"/>
              <a:t>Relax, it’s just multiple </a:t>
            </a:r>
            <a:r>
              <a:rPr lang="en-US" altLang="zh-CN" sz="3200" b="1" i="1" dirty="0" err="1" smtClean="0">
                <a:solidFill>
                  <a:srgbClr val="FF0000"/>
                </a:solidFill>
              </a:rPr>
              <a:t>plt.bar</a:t>
            </a:r>
            <a:r>
              <a:rPr lang="en-US" altLang="zh-CN" sz="3200" b="1" i="1" dirty="0" smtClean="0">
                <a:solidFill>
                  <a:srgbClr val="FF0000"/>
                </a:solidFill>
              </a:rPr>
              <a:t>() </a:t>
            </a:r>
            <a:r>
              <a:rPr lang="en-US" altLang="zh-CN" sz="3200" b="1" dirty="0" smtClean="0"/>
              <a:t>functions</a:t>
            </a:r>
            <a:r>
              <a:rPr lang="en-US" altLang="zh-CN" sz="3200" dirty="0" smtClean="0"/>
              <a:t>.</a:t>
            </a:r>
          </a:p>
          <a:p>
            <a:pPr marL="228600" lvl="0" indent="-228600">
              <a:buSzPts val="3600"/>
            </a:pPr>
            <a:endParaRPr lang="en-US" altLang="zh-CN" sz="3200" dirty="0"/>
          </a:p>
        </p:txBody>
      </p:sp>
      <p:sp>
        <p:nvSpPr>
          <p:cNvPr id="193" name="Google Shape;193;p17"/>
          <p:cNvSpPr txBox="1">
            <a:spLocks noGrp="1"/>
          </p:cNvSpPr>
          <p:nvPr>
            <p:ph type="title"/>
          </p:nvPr>
        </p:nvSpPr>
        <p:spPr>
          <a:xfrm>
            <a:off x="777240" y="365125"/>
            <a:ext cx="1065911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buSzPts val="5400"/>
            </a:pPr>
            <a:r>
              <a:rPr lang="en-US" dirty="0" smtClean="0"/>
              <a:t>Stacked Bar Chart</a:t>
            </a: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4907" y="3065417"/>
            <a:ext cx="5619402" cy="337711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8825" y="3534772"/>
            <a:ext cx="4565971" cy="2438400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idx="12"/>
          </p:nvPr>
        </p:nvSpPr>
        <p:spPr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fld id="{00000000-1234-1234-1234-123412341234}" type="slidenum">
              <a:rPr lang="en-US" altLang="zh-TW" sz="3200">
                <a:solidFill>
                  <a:schemeClr val="accent1">
                    <a:lumMod val="50000"/>
                  </a:schemeClr>
                </a:solidFill>
              </a:rPr>
              <a:pPr/>
              <a:t>63</a:t>
            </a:fld>
            <a:endParaRPr lang="zh-TW" altLang="en-US" sz="320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7544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94;p17"/>
          <p:cNvSpPr txBox="1">
            <a:spLocks noGrp="1"/>
          </p:cNvSpPr>
          <p:nvPr>
            <p:ph type="body" idx="1"/>
          </p:nvPr>
        </p:nvSpPr>
        <p:spPr>
          <a:xfrm>
            <a:off x="777240" y="1825625"/>
            <a:ext cx="1065911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>
              <a:buSzPts val="3600"/>
            </a:pPr>
            <a:r>
              <a:rPr lang="en-US" altLang="zh-CN" sz="3200" dirty="0" err="1" smtClean="0"/>
              <a:t>Matplotlib</a:t>
            </a:r>
            <a:r>
              <a:rPr lang="en-US" altLang="zh-CN" sz="3200" dirty="0" smtClean="0"/>
              <a:t> provide us to plot multiple bars in a graph as well.</a:t>
            </a:r>
            <a:endParaRPr lang="en-US" altLang="zh-CN" sz="3200" dirty="0"/>
          </a:p>
        </p:txBody>
      </p:sp>
      <p:sp>
        <p:nvSpPr>
          <p:cNvPr id="193" name="Google Shape;193;p17"/>
          <p:cNvSpPr txBox="1">
            <a:spLocks noGrp="1"/>
          </p:cNvSpPr>
          <p:nvPr>
            <p:ph type="title"/>
          </p:nvPr>
        </p:nvSpPr>
        <p:spPr>
          <a:xfrm>
            <a:off x="777240" y="365125"/>
            <a:ext cx="1065911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buSzPts val="5400"/>
            </a:pPr>
            <a:r>
              <a:rPr lang="en-US" dirty="0" smtClean="0"/>
              <a:t>Grouped Bar Chart</a:t>
            </a:r>
            <a:endParaRPr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931" y="2598011"/>
            <a:ext cx="6245910" cy="280656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8546" y="4314539"/>
            <a:ext cx="6166522" cy="199736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fld id="{00000000-1234-1234-1234-123412341234}" type="slidenum">
              <a:rPr lang="en-US" altLang="zh-TW" sz="3200">
                <a:solidFill>
                  <a:schemeClr val="accent1">
                    <a:lumMod val="50000"/>
                  </a:schemeClr>
                </a:solidFill>
              </a:rPr>
              <a:pPr/>
              <a:t>64</a:t>
            </a:fld>
            <a:endParaRPr lang="zh-TW" altLang="en-US" sz="3200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3873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94;p17"/>
          <p:cNvSpPr txBox="1">
            <a:spLocks noGrp="1"/>
          </p:cNvSpPr>
          <p:nvPr>
            <p:ph type="body" idx="1"/>
          </p:nvPr>
        </p:nvSpPr>
        <p:spPr>
          <a:xfrm>
            <a:off x="777240" y="1825625"/>
            <a:ext cx="1065911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indent="-228600">
              <a:buSzPts val="3600"/>
            </a:pPr>
            <a:r>
              <a:rPr lang="en-US" altLang="zh-CN" sz="3200" dirty="0" err="1" smtClean="0"/>
              <a:t>Matplotlib</a:t>
            </a:r>
            <a:r>
              <a:rPr lang="en-US" altLang="zh-CN" sz="3200" dirty="0" smtClean="0"/>
              <a:t> provide us to plot multiple lines in a graph as well.</a:t>
            </a:r>
            <a:r>
              <a:rPr lang="en-US" altLang="zh-CN" sz="3200" b="1" dirty="0"/>
              <a:t> Relax, it’s just multiple </a:t>
            </a:r>
            <a:r>
              <a:rPr lang="en-US" altLang="zh-CN" sz="3200" b="1" i="1" dirty="0" err="1" smtClean="0">
                <a:solidFill>
                  <a:srgbClr val="FF0000"/>
                </a:solidFill>
              </a:rPr>
              <a:t>plt.plot</a:t>
            </a:r>
            <a:r>
              <a:rPr lang="en-US" altLang="zh-CN" sz="3200" b="1" i="1" dirty="0" smtClean="0">
                <a:solidFill>
                  <a:srgbClr val="FF0000"/>
                </a:solidFill>
              </a:rPr>
              <a:t>() </a:t>
            </a:r>
            <a:r>
              <a:rPr lang="en-US" altLang="zh-CN" sz="3200" b="1" dirty="0"/>
              <a:t>functions</a:t>
            </a:r>
            <a:r>
              <a:rPr lang="en-US" altLang="zh-CN" sz="3200" dirty="0"/>
              <a:t>.</a:t>
            </a:r>
          </a:p>
          <a:p>
            <a:pPr marL="228600" lvl="0" indent="-228600">
              <a:buSzPts val="3600"/>
            </a:pPr>
            <a:endParaRPr lang="en-US" altLang="zh-CN" sz="3200" dirty="0"/>
          </a:p>
        </p:txBody>
      </p:sp>
      <p:sp>
        <p:nvSpPr>
          <p:cNvPr id="193" name="Google Shape;193;p17"/>
          <p:cNvSpPr txBox="1">
            <a:spLocks noGrp="1"/>
          </p:cNvSpPr>
          <p:nvPr>
            <p:ph type="title"/>
          </p:nvPr>
        </p:nvSpPr>
        <p:spPr>
          <a:xfrm>
            <a:off x="777240" y="365125"/>
            <a:ext cx="1065911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buSzPts val="5400"/>
            </a:pPr>
            <a:r>
              <a:rPr lang="en-US" dirty="0" smtClean="0"/>
              <a:t>Multiple Line Chart</a:t>
            </a: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4154" y="3096169"/>
            <a:ext cx="6720977" cy="220642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8011" y="2903695"/>
            <a:ext cx="3848508" cy="2591368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fld id="{00000000-1234-1234-1234-123412341234}" type="slidenum">
              <a:rPr lang="en-US" altLang="zh-TW" sz="3200">
                <a:solidFill>
                  <a:schemeClr val="accent1">
                    <a:lumMod val="50000"/>
                  </a:schemeClr>
                </a:solidFill>
              </a:rPr>
              <a:pPr/>
              <a:t>65</a:t>
            </a:fld>
            <a:endParaRPr lang="zh-TW" altLang="en-US" sz="320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8590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94;p17"/>
          <p:cNvSpPr txBox="1">
            <a:spLocks noGrp="1"/>
          </p:cNvSpPr>
          <p:nvPr>
            <p:ph type="body" idx="1"/>
          </p:nvPr>
        </p:nvSpPr>
        <p:spPr>
          <a:xfrm>
            <a:off x="777240" y="1825625"/>
            <a:ext cx="1065911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indent="-228600">
              <a:buSzPts val="3600"/>
            </a:pPr>
            <a:r>
              <a:rPr lang="en-US" altLang="zh-CN" sz="3200" dirty="0" smtClean="0"/>
              <a:t>We can also show out an image via </a:t>
            </a:r>
            <a:r>
              <a:rPr lang="en-US" altLang="zh-CN" sz="3200" dirty="0" err="1"/>
              <a:t>M</a:t>
            </a:r>
            <a:r>
              <a:rPr lang="en-US" altLang="zh-CN" sz="3200" dirty="0" err="1" smtClean="0"/>
              <a:t>atplotlib</a:t>
            </a:r>
            <a:r>
              <a:rPr lang="en-US" altLang="zh-CN" sz="3200" dirty="0" smtClean="0"/>
              <a:t>.</a:t>
            </a:r>
            <a:endParaRPr lang="en-US" altLang="zh-CN" sz="3200" dirty="0"/>
          </a:p>
        </p:txBody>
      </p:sp>
      <p:sp>
        <p:nvSpPr>
          <p:cNvPr id="193" name="Google Shape;193;p17"/>
          <p:cNvSpPr txBox="1">
            <a:spLocks noGrp="1"/>
          </p:cNvSpPr>
          <p:nvPr>
            <p:ph type="title"/>
          </p:nvPr>
        </p:nvSpPr>
        <p:spPr>
          <a:xfrm>
            <a:off x="777240" y="365125"/>
            <a:ext cx="1065911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buSzPts val="5400"/>
            </a:pPr>
            <a:r>
              <a:rPr lang="en-US" dirty="0" smtClean="0"/>
              <a:t>Read image and show it</a:t>
            </a:r>
            <a:endParaRPr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371" y="2643459"/>
            <a:ext cx="6373593" cy="145827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1095" y="2643459"/>
            <a:ext cx="3171915" cy="3810373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fld id="{00000000-1234-1234-1234-123412341234}" type="slidenum">
              <a:rPr lang="en-US" altLang="zh-TW" sz="3200">
                <a:solidFill>
                  <a:schemeClr val="accent1">
                    <a:lumMod val="50000"/>
                  </a:schemeClr>
                </a:solidFill>
              </a:rPr>
              <a:pPr/>
              <a:t>66</a:t>
            </a:fld>
            <a:endParaRPr lang="zh-TW" altLang="en-US" sz="3200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8187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94;p17"/>
          <p:cNvSpPr txBox="1">
            <a:spLocks noGrp="1"/>
          </p:cNvSpPr>
          <p:nvPr>
            <p:ph type="body" idx="1"/>
          </p:nvPr>
        </p:nvSpPr>
        <p:spPr>
          <a:xfrm>
            <a:off x="777240" y="1825625"/>
            <a:ext cx="1065911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indent="-228600">
              <a:buSzPts val="3600"/>
            </a:pPr>
            <a:r>
              <a:rPr lang="en-US" altLang="zh-CN" sz="3200" dirty="0" smtClean="0"/>
              <a:t>We can also assign multiple charts into one graph. There normally provide two ways: </a:t>
            </a:r>
            <a:r>
              <a:rPr lang="en-US" altLang="zh-CN" sz="3200" i="1" dirty="0" smtClean="0">
                <a:solidFill>
                  <a:srgbClr val="FF0000"/>
                </a:solidFill>
              </a:rPr>
              <a:t>subplot</a:t>
            </a:r>
            <a:r>
              <a:rPr lang="en-US" altLang="zh-CN" sz="3200" dirty="0" smtClean="0"/>
              <a:t> and </a:t>
            </a:r>
            <a:r>
              <a:rPr lang="en-US" altLang="zh-CN" sz="3200" i="1" dirty="0" smtClean="0">
                <a:solidFill>
                  <a:srgbClr val="FF0000"/>
                </a:solidFill>
              </a:rPr>
              <a:t>subplots</a:t>
            </a:r>
            <a:endParaRPr lang="en-US" altLang="zh-CN" sz="3200" i="1" dirty="0">
              <a:solidFill>
                <a:srgbClr val="FF0000"/>
              </a:solidFill>
            </a:endParaRPr>
          </a:p>
        </p:txBody>
      </p:sp>
      <p:sp>
        <p:nvSpPr>
          <p:cNvPr id="193" name="Google Shape;193;p17"/>
          <p:cNvSpPr txBox="1">
            <a:spLocks noGrp="1"/>
          </p:cNvSpPr>
          <p:nvPr>
            <p:ph type="title"/>
          </p:nvPr>
        </p:nvSpPr>
        <p:spPr>
          <a:xfrm>
            <a:off x="777240" y="365125"/>
            <a:ext cx="1065911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buSzPts val="5400"/>
            </a:pPr>
            <a:r>
              <a:rPr lang="en-US" dirty="0" smtClean="0"/>
              <a:t>Subplot vs Subplots</a:t>
            </a: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2743" y="3011673"/>
            <a:ext cx="9083992" cy="3300227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fld id="{00000000-1234-1234-1234-123412341234}" type="slidenum">
              <a:rPr lang="en-US" altLang="zh-TW" sz="3200">
                <a:solidFill>
                  <a:schemeClr val="accent1">
                    <a:lumMod val="50000"/>
                  </a:schemeClr>
                </a:solidFill>
              </a:rPr>
              <a:pPr/>
              <a:t>67</a:t>
            </a:fld>
            <a:endParaRPr lang="zh-TW" altLang="en-US" sz="320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2787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7"/>
          <p:cNvSpPr txBox="1">
            <a:spLocks noGrp="1"/>
          </p:cNvSpPr>
          <p:nvPr>
            <p:ph type="title"/>
          </p:nvPr>
        </p:nvSpPr>
        <p:spPr>
          <a:xfrm>
            <a:off x="777240" y="365125"/>
            <a:ext cx="1065911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buSzPts val="5400"/>
            </a:pPr>
            <a:r>
              <a:rPr lang="en-US" dirty="0" smtClean="0"/>
              <a:t>Subplot (Recommended)</a:t>
            </a:r>
            <a:endParaRPr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617" y="1490119"/>
            <a:ext cx="7588016" cy="503260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855616" y="1872342"/>
            <a:ext cx="7469778" cy="13933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8" name="Rectangle 7"/>
          <p:cNvSpPr/>
          <p:nvPr/>
        </p:nvSpPr>
        <p:spPr>
          <a:xfrm>
            <a:off x="855616" y="3335383"/>
            <a:ext cx="7469778" cy="177654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9" name="Rectangle 8"/>
          <p:cNvSpPr/>
          <p:nvPr/>
        </p:nvSpPr>
        <p:spPr>
          <a:xfrm>
            <a:off x="855616" y="5223920"/>
            <a:ext cx="7469778" cy="7675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fld id="{00000000-1234-1234-1234-123412341234}" type="slidenum">
              <a:rPr lang="en-US" altLang="zh-TW" sz="3200">
                <a:solidFill>
                  <a:schemeClr val="accent1">
                    <a:lumMod val="50000"/>
                  </a:schemeClr>
                </a:solidFill>
              </a:rPr>
              <a:pPr/>
              <a:t>68</a:t>
            </a:fld>
            <a:endParaRPr lang="zh-TW" altLang="en-US" sz="320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5336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7"/>
          <p:cNvSpPr txBox="1">
            <a:spLocks noGrp="1"/>
          </p:cNvSpPr>
          <p:nvPr>
            <p:ph type="title"/>
          </p:nvPr>
        </p:nvSpPr>
        <p:spPr>
          <a:xfrm>
            <a:off x="777240" y="365125"/>
            <a:ext cx="1065911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buSzPts val="5400"/>
            </a:pPr>
            <a:r>
              <a:rPr lang="en-US" dirty="0" smtClean="0"/>
              <a:t>Subplots</a:t>
            </a: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326" y="1454740"/>
            <a:ext cx="8414113" cy="5226099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864326" y="1889759"/>
            <a:ext cx="8262256" cy="13933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1" name="Rectangle 10"/>
          <p:cNvSpPr/>
          <p:nvPr/>
        </p:nvSpPr>
        <p:spPr>
          <a:xfrm>
            <a:off x="874123" y="3371103"/>
            <a:ext cx="8252459" cy="202821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2" name="Rectangle 11"/>
          <p:cNvSpPr/>
          <p:nvPr/>
        </p:nvSpPr>
        <p:spPr>
          <a:xfrm>
            <a:off x="874123" y="5538311"/>
            <a:ext cx="8262256" cy="71444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fld id="{00000000-1234-1234-1234-123412341234}" type="slidenum">
              <a:rPr lang="en-US" altLang="zh-TW" sz="3200">
                <a:solidFill>
                  <a:schemeClr val="accent1">
                    <a:lumMod val="50000"/>
                  </a:schemeClr>
                </a:solidFill>
              </a:rPr>
              <a:pPr/>
              <a:t>69</a:t>
            </a:fld>
            <a:endParaRPr lang="zh-TW" altLang="en-US" sz="320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2287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7"/>
          <p:cNvSpPr txBox="1">
            <a:spLocks noGrp="1"/>
          </p:cNvSpPr>
          <p:nvPr>
            <p:ph type="title"/>
          </p:nvPr>
        </p:nvSpPr>
        <p:spPr>
          <a:xfrm>
            <a:off x="777240" y="365125"/>
            <a:ext cx="1065911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Font typeface="Gill Sans"/>
              <a:buNone/>
            </a:pPr>
            <a:r>
              <a:rPr lang="en-US" dirty="0" smtClean="0"/>
              <a:t>Write Content</a:t>
            </a: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240" y="1943371"/>
            <a:ext cx="9429750" cy="180975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772296" y="1943099"/>
            <a:ext cx="287383" cy="26887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7" name="TextBox 6"/>
          <p:cNvSpPr txBox="1"/>
          <p:nvPr/>
        </p:nvSpPr>
        <p:spPr>
          <a:xfrm>
            <a:off x="4580707" y="1552713"/>
            <a:ext cx="670560" cy="307777"/>
          </a:xfrm>
          <a:prstGeom prst="rect">
            <a:avLst/>
          </a:prstGeom>
          <a:solidFill>
            <a:srgbClr val="92D050"/>
          </a:solidFill>
          <a:ln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Mode</a:t>
            </a:r>
            <a:endParaRPr lang="en-MY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240" y="4005804"/>
            <a:ext cx="9429750" cy="1009973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777240" y="4746899"/>
            <a:ext cx="1382486" cy="1995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3" name="TextBox 12"/>
          <p:cNvSpPr txBox="1"/>
          <p:nvPr/>
        </p:nvSpPr>
        <p:spPr>
          <a:xfrm>
            <a:off x="2346958" y="4648128"/>
            <a:ext cx="1658985" cy="307777"/>
          </a:xfrm>
          <a:prstGeom prst="rect">
            <a:avLst/>
          </a:prstGeom>
          <a:solidFill>
            <a:srgbClr val="92D050"/>
          </a:solidFill>
          <a:ln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New content here</a:t>
            </a:r>
            <a:endParaRPr lang="en-MY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fld id="{00000000-1234-1234-1234-123412341234}" type="slidenum">
              <a:rPr lang="en-US" altLang="zh-TW" sz="3200">
                <a:solidFill>
                  <a:schemeClr val="accent1">
                    <a:lumMod val="50000"/>
                  </a:schemeClr>
                </a:solidFill>
              </a:rPr>
              <a:pPr/>
              <a:t>7</a:t>
            </a:fld>
            <a:endParaRPr lang="zh-TW" altLang="en-US" sz="3200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4766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7"/>
          <p:cNvSpPr txBox="1">
            <a:spLocks noGrp="1"/>
          </p:cNvSpPr>
          <p:nvPr>
            <p:ph type="title"/>
          </p:nvPr>
        </p:nvSpPr>
        <p:spPr>
          <a:xfrm>
            <a:off x="777240" y="365125"/>
            <a:ext cx="1065911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buSzPts val="5400"/>
            </a:pPr>
            <a:r>
              <a:rPr lang="en-US" dirty="0" smtClean="0"/>
              <a:t>Save your plots</a:t>
            </a:r>
            <a:endParaRPr dirty="0"/>
          </a:p>
        </p:txBody>
      </p:sp>
      <p:sp>
        <p:nvSpPr>
          <p:cNvPr id="7" name="Google Shape;194;p17"/>
          <p:cNvSpPr txBox="1">
            <a:spLocks noGrp="1"/>
          </p:cNvSpPr>
          <p:nvPr>
            <p:ph type="body" idx="1"/>
          </p:nvPr>
        </p:nvSpPr>
        <p:spPr>
          <a:xfrm>
            <a:off x="777240" y="1825625"/>
            <a:ext cx="1065911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indent="-228600">
              <a:buSzPts val="3600"/>
            </a:pPr>
            <a:r>
              <a:rPr lang="en-US" altLang="zh-CN" sz="3200" dirty="0" smtClean="0"/>
              <a:t>Use </a:t>
            </a:r>
            <a:r>
              <a:rPr lang="en-US" altLang="zh-CN" sz="3200" i="1" dirty="0" err="1" smtClean="0">
                <a:solidFill>
                  <a:srgbClr val="FF0000"/>
                </a:solidFill>
              </a:rPr>
              <a:t>plt.savefig</a:t>
            </a:r>
            <a:r>
              <a:rPr lang="en-US" altLang="zh-CN" sz="3200" i="1" dirty="0" smtClean="0">
                <a:solidFill>
                  <a:srgbClr val="FF0000"/>
                </a:solidFill>
              </a:rPr>
              <a:t>() </a:t>
            </a:r>
            <a:r>
              <a:rPr lang="en-US" altLang="zh-CN" sz="3200" dirty="0" smtClean="0"/>
              <a:t>to save your plots.</a:t>
            </a:r>
            <a:endParaRPr lang="en-US" altLang="zh-CN" sz="3200" dirty="0"/>
          </a:p>
          <a:p>
            <a:pPr marL="228600" lvl="0" indent="-228600">
              <a:buSzPts val="3600"/>
            </a:pPr>
            <a:endParaRPr lang="en-US" altLang="zh-CN" sz="3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1983" y="2802934"/>
            <a:ext cx="9662217" cy="1159466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389120" y="2908663"/>
            <a:ext cx="2960914" cy="4740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6506113" y="3382667"/>
            <a:ext cx="42733" cy="115449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5003074" y="4512332"/>
            <a:ext cx="3352800" cy="498838"/>
          </a:xfrm>
          <a:prstGeom prst="rect">
            <a:avLst/>
          </a:prstGeom>
          <a:solidFill>
            <a:srgbClr val="00B05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/>
              <a:t>Path you plan to save your plots</a:t>
            </a:r>
            <a:endParaRPr lang="en-MY" sz="1600" b="1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idx="12"/>
          </p:nvPr>
        </p:nvSpPr>
        <p:spPr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fld id="{00000000-1234-1234-1234-123412341234}" type="slidenum">
              <a:rPr lang="en-US" altLang="zh-TW" sz="3200">
                <a:solidFill>
                  <a:schemeClr val="accent1">
                    <a:lumMod val="50000"/>
                  </a:schemeClr>
                </a:solidFill>
              </a:rPr>
              <a:pPr/>
              <a:t>70</a:t>
            </a:fld>
            <a:endParaRPr lang="zh-TW" altLang="en-US" sz="320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2006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94;p17"/>
          <p:cNvSpPr txBox="1">
            <a:spLocks noGrp="1"/>
          </p:cNvSpPr>
          <p:nvPr>
            <p:ph type="body" idx="1"/>
          </p:nvPr>
        </p:nvSpPr>
        <p:spPr>
          <a:xfrm>
            <a:off x="777240" y="1825625"/>
            <a:ext cx="1065911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>
              <a:buSzPts val="3600"/>
            </a:pPr>
            <a:r>
              <a:rPr lang="en-US" altLang="zh-CN" sz="3200" dirty="0" smtClean="0"/>
              <a:t>Experience all the steps provided in the stated </a:t>
            </a:r>
            <a:r>
              <a:rPr lang="en-US" altLang="zh-CN" sz="3200" dirty="0" smtClean="0">
                <a:hlinkClick r:id="rId3"/>
              </a:rPr>
              <a:t>GitHub Link</a:t>
            </a:r>
            <a:r>
              <a:rPr lang="en-US" altLang="zh-CN" sz="3200" dirty="0" smtClean="0"/>
              <a:t>.</a:t>
            </a:r>
          </a:p>
          <a:p>
            <a:pPr marL="228600" indent="-228600">
              <a:buSzPts val="3600"/>
            </a:pPr>
            <a:r>
              <a:rPr lang="en-US" altLang="zh-CN" sz="3200" dirty="0" smtClean="0"/>
              <a:t>Try to implement what the exercises ask for.</a:t>
            </a:r>
            <a:endParaRPr lang="en-US" altLang="zh-CN" sz="3200" dirty="0" smtClean="0">
              <a:solidFill>
                <a:srgbClr val="FF0000"/>
              </a:solidFill>
            </a:endParaRPr>
          </a:p>
          <a:p>
            <a:pPr marL="228600" lvl="0" indent="-228600">
              <a:buSzPts val="3600"/>
            </a:pPr>
            <a:endParaRPr lang="en-US" altLang="zh-CN" sz="3200" dirty="0"/>
          </a:p>
        </p:txBody>
      </p:sp>
      <p:sp>
        <p:nvSpPr>
          <p:cNvPr id="193" name="Google Shape;193;p17"/>
          <p:cNvSpPr txBox="1">
            <a:spLocks noGrp="1"/>
          </p:cNvSpPr>
          <p:nvPr>
            <p:ph type="title"/>
          </p:nvPr>
        </p:nvSpPr>
        <p:spPr>
          <a:xfrm>
            <a:off x="777240" y="365125"/>
            <a:ext cx="1065911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buSzPts val="5400"/>
            </a:pPr>
            <a:r>
              <a:rPr lang="en-US" dirty="0" smtClean="0"/>
              <a:t>Exercise</a:t>
            </a:r>
            <a:endParaRPr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122" y="3822606"/>
            <a:ext cx="10703346" cy="1298034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fld id="{00000000-1234-1234-1234-123412341234}" type="slidenum">
              <a:rPr lang="en-US" altLang="zh-TW" sz="3200">
                <a:solidFill>
                  <a:schemeClr val="accent1">
                    <a:lumMod val="50000"/>
                  </a:schemeClr>
                </a:solidFill>
              </a:rPr>
              <a:pPr/>
              <a:t>71</a:t>
            </a:fld>
            <a:endParaRPr lang="zh-TW" altLang="en-US" sz="320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3048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94;p17"/>
          <p:cNvSpPr txBox="1">
            <a:spLocks noGrp="1"/>
          </p:cNvSpPr>
          <p:nvPr>
            <p:ph type="body" idx="1"/>
          </p:nvPr>
        </p:nvSpPr>
        <p:spPr>
          <a:xfrm>
            <a:off x="777240" y="1825625"/>
            <a:ext cx="1065911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>
              <a:buSzPts val="3600"/>
            </a:pPr>
            <a:r>
              <a:rPr lang="en-US" altLang="zh-CN" sz="3200" dirty="0" smtClean="0"/>
              <a:t>At last, let see what </a:t>
            </a:r>
            <a:r>
              <a:rPr lang="en-US" altLang="zh-CN" sz="3200" dirty="0" err="1" smtClean="0"/>
              <a:t>matplotlib</a:t>
            </a:r>
            <a:r>
              <a:rPr lang="en-US" altLang="zh-CN" sz="3200" dirty="0" smtClean="0"/>
              <a:t> can do</a:t>
            </a:r>
            <a:r>
              <a:rPr lang="en-US" altLang="zh-CN" sz="3200" dirty="0"/>
              <a:t>.</a:t>
            </a:r>
            <a:endParaRPr lang="en-US" altLang="zh-CN" sz="3200" dirty="0" smtClean="0"/>
          </a:p>
          <a:p>
            <a:pPr marL="0" lvl="0" indent="0">
              <a:buSzPts val="3600"/>
              <a:buNone/>
            </a:pPr>
            <a:endParaRPr lang="en-US" altLang="zh-CN" sz="3200" dirty="0"/>
          </a:p>
        </p:txBody>
      </p:sp>
      <p:sp>
        <p:nvSpPr>
          <p:cNvPr id="193" name="Google Shape;193;p17"/>
          <p:cNvSpPr txBox="1">
            <a:spLocks noGrp="1"/>
          </p:cNvSpPr>
          <p:nvPr>
            <p:ph type="title"/>
          </p:nvPr>
        </p:nvSpPr>
        <p:spPr>
          <a:xfrm>
            <a:off x="777240" y="365125"/>
            <a:ext cx="1065911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buSzPts val="5400"/>
            </a:pPr>
            <a:r>
              <a:rPr lang="en-US" dirty="0" smtClean="0"/>
              <a:t>Don’t stop at here</a:t>
            </a:r>
            <a:endParaRPr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4697" y="2778020"/>
            <a:ext cx="6104164" cy="286935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3462" y="2778020"/>
            <a:ext cx="2880001" cy="286843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250065" y="5766002"/>
            <a:ext cx="1833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smtClean="0"/>
              <a:t>With </a:t>
            </a:r>
            <a:r>
              <a:rPr lang="en-US" sz="1800" b="1" dirty="0" err="1" smtClean="0"/>
              <a:t>Seaborn</a:t>
            </a:r>
            <a:endParaRPr lang="en-MY" sz="18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8494936" y="5778262"/>
            <a:ext cx="17970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With </a:t>
            </a:r>
            <a:r>
              <a:rPr lang="en-US" sz="1600" b="1" dirty="0" err="1" smtClean="0"/>
              <a:t>Wordcloud</a:t>
            </a:r>
            <a:endParaRPr lang="en-MY" sz="16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1184365" y="6295593"/>
            <a:ext cx="7942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smtClean="0">
                <a:solidFill>
                  <a:srgbClr val="FF0000"/>
                </a:solidFill>
              </a:rPr>
              <a:t>Refer to basic implementation in </a:t>
            </a:r>
            <a:r>
              <a:rPr lang="en-US" sz="1800" b="1" dirty="0" smtClean="0">
                <a:solidFill>
                  <a:srgbClr val="FF0000"/>
                </a:solidFill>
                <a:hlinkClick r:id="rId5"/>
              </a:rPr>
              <a:t>here</a:t>
            </a:r>
            <a:r>
              <a:rPr lang="en-US" sz="1800" b="1" dirty="0" smtClean="0">
                <a:solidFill>
                  <a:srgbClr val="FF0000"/>
                </a:solidFill>
              </a:rPr>
              <a:t> to know more details</a:t>
            </a:r>
            <a:endParaRPr lang="en-MY" sz="1800" b="1" dirty="0">
              <a:solidFill>
                <a:srgbClr val="FF0000"/>
              </a:solidFill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idx="12"/>
          </p:nvPr>
        </p:nvSpPr>
        <p:spPr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fld id="{00000000-1234-1234-1234-123412341234}" type="slidenum">
              <a:rPr lang="en-US" altLang="zh-TW" sz="3200">
                <a:solidFill>
                  <a:schemeClr val="accent1">
                    <a:lumMod val="50000"/>
                  </a:schemeClr>
                </a:solidFill>
              </a:rPr>
              <a:pPr/>
              <a:t>72</a:t>
            </a:fld>
            <a:endParaRPr lang="zh-TW" altLang="en-US" sz="320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438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94;p17"/>
          <p:cNvSpPr txBox="1">
            <a:spLocks noGrp="1"/>
          </p:cNvSpPr>
          <p:nvPr>
            <p:ph type="body" idx="1"/>
          </p:nvPr>
        </p:nvSpPr>
        <p:spPr>
          <a:xfrm>
            <a:off x="777240" y="1825625"/>
            <a:ext cx="1065911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>
              <a:buSzPts val="3600"/>
            </a:pPr>
            <a:r>
              <a:rPr lang="en-US" sz="3600" dirty="0" smtClean="0"/>
              <a:t>Use </a:t>
            </a:r>
            <a:r>
              <a:rPr lang="en-US" sz="3600" i="1" dirty="0" smtClean="0">
                <a:solidFill>
                  <a:srgbClr val="FF0000"/>
                </a:solidFill>
              </a:rPr>
              <a:t>with open as </a:t>
            </a:r>
            <a:r>
              <a:rPr lang="en-US" sz="3600" dirty="0" smtClean="0"/>
              <a:t>to skip the closing file step.</a:t>
            </a:r>
            <a:endParaRPr lang="en-US" altLang="zh-CN" sz="3600" dirty="0" smtClean="0"/>
          </a:p>
        </p:txBody>
      </p:sp>
      <p:sp>
        <p:nvSpPr>
          <p:cNvPr id="193" name="Google Shape;193;p17"/>
          <p:cNvSpPr txBox="1">
            <a:spLocks noGrp="1"/>
          </p:cNvSpPr>
          <p:nvPr>
            <p:ph type="title"/>
          </p:nvPr>
        </p:nvSpPr>
        <p:spPr>
          <a:xfrm>
            <a:off x="777240" y="365125"/>
            <a:ext cx="1065911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buSzPts val="5400"/>
            </a:pPr>
            <a:r>
              <a:rPr lang="en-US" altLang="zh-CN" dirty="0"/>
              <a:t>Another way to open a file</a:t>
            </a:r>
            <a:endParaRPr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5852" y="2804433"/>
            <a:ext cx="8033309" cy="2089784"/>
          </a:xfrm>
          <a:prstGeom prst="rect">
            <a:avLst/>
          </a:prstGeom>
        </p:spPr>
      </p:pic>
      <p:sp>
        <p:nvSpPr>
          <p:cNvPr id="18" name="Slide Number Placeholder 17"/>
          <p:cNvSpPr>
            <a:spLocks noGrp="1"/>
          </p:cNvSpPr>
          <p:nvPr>
            <p:ph type="sldNum" idx="12"/>
          </p:nvPr>
        </p:nvSpPr>
        <p:spPr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fld id="{00000000-1234-1234-1234-123412341234}" type="slidenum">
              <a:rPr lang="en-US" altLang="zh-TW" sz="3200">
                <a:solidFill>
                  <a:schemeClr val="accent1">
                    <a:lumMod val="50000"/>
                  </a:schemeClr>
                </a:solidFill>
              </a:rPr>
              <a:pPr/>
              <a:t>8</a:t>
            </a:fld>
            <a:endParaRPr lang="zh-TW" altLang="en-US" sz="3200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7301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94;p17"/>
          <p:cNvSpPr txBox="1">
            <a:spLocks noGrp="1"/>
          </p:cNvSpPr>
          <p:nvPr>
            <p:ph type="body" idx="1"/>
          </p:nvPr>
        </p:nvSpPr>
        <p:spPr>
          <a:xfrm>
            <a:off x="777240" y="1825625"/>
            <a:ext cx="1065911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>
              <a:buSzPts val="3600"/>
            </a:pPr>
            <a:r>
              <a:rPr lang="en-US" altLang="zh-CN" sz="3200" dirty="0" smtClean="0"/>
              <a:t>Experience all the steps provided in the stated </a:t>
            </a:r>
            <a:r>
              <a:rPr lang="en-US" altLang="zh-CN" sz="3200" dirty="0" smtClean="0">
                <a:hlinkClick r:id="rId3"/>
              </a:rPr>
              <a:t>GitHub Link</a:t>
            </a:r>
            <a:r>
              <a:rPr lang="en-US" altLang="zh-CN" sz="3200" dirty="0" smtClean="0"/>
              <a:t>.</a:t>
            </a:r>
          </a:p>
          <a:p>
            <a:pPr marL="228600" indent="-228600">
              <a:buSzPts val="3600"/>
            </a:pPr>
            <a:r>
              <a:rPr lang="en-US" altLang="zh-CN" sz="3200" dirty="0" smtClean="0"/>
              <a:t>Try to implement what the exercises ask for.</a:t>
            </a:r>
            <a:endParaRPr lang="en-US" altLang="zh-CN" sz="3200" dirty="0" smtClean="0">
              <a:solidFill>
                <a:srgbClr val="FF0000"/>
              </a:solidFill>
            </a:endParaRPr>
          </a:p>
          <a:p>
            <a:pPr marL="228600" lvl="0" indent="-228600">
              <a:buSzPts val="3600"/>
            </a:pPr>
            <a:endParaRPr lang="en-US" altLang="zh-CN" sz="3200" dirty="0"/>
          </a:p>
        </p:txBody>
      </p:sp>
      <p:sp>
        <p:nvSpPr>
          <p:cNvPr id="193" name="Google Shape;193;p17"/>
          <p:cNvSpPr txBox="1">
            <a:spLocks noGrp="1"/>
          </p:cNvSpPr>
          <p:nvPr>
            <p:ph type="title"/>
          </p:nvPr>
        </p:nvSpPr>
        <p:spPr>
          <a:xfrm>
            <a:off x="777240" y="365125"/>
            <a:ext cx="1065911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buSzPts val="5400"/>
            </a:pPr>
            <a:r>
              <a:rPr lang="en-US" dirty="0" smtClean="0"/>
              <a:t>Exercise</a:t>
            </a: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1760" y="3766298"/>
            <a:ext cx="10190069" cy="1198832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fld id="{00000000-1234-1234-1234-123412341234}" type="slidenum">
              <a:rPr lang="en-US" altLang="zh-TW" sz="3200">
                <a:solidFill>
                  <a:schemeClr val="accent1">
                    <a:lumMod val="50000"/>
                  </a:schemeClr>
                </a:solidFill>
              </a:rPr>
              <a:pPr/>
              <a:t>9</a:t>
            </a:fld>
            <a:endParaRPr lang="zh-TW" altLang="en-US" sz="320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3837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onfettiVTI">
  <a:themeElements>
    <a:clrScheme name="AnalogousFromLightSeedRightStep">
      <a:dk1>
        <a:srgbClr val="000000"/>
      </a:dk1>
      <a:lt1>
        <a:srgbClr val="FFFFFF"/>
      </a:lt1>
      <a:dk2>
        <a:srgbClr val="412524"/>
      </a:dk2>
      <a:lt2>
        <a:srgbClr val="E8E3E2"/>
      </a:lt2>
      <a:accent1>
        <a:srgbClr val="82A8AC"/>
      </a:accent1>
      <a:accent2>
        <a:srgbClr val="7F9CBA"/>
      </a:accent2>
      <a:accent3>
        <a:srgbClr val="969AC6"/>
      </a:accent3>
      <a:accent4>
        <a:srgbClr val="937FBA"/>
      </a:accent4>
      <a:accent5>
        <a:srgbClr val="B892C4"/>
      </a:accent5>
      <a:accent6>
        <a:srgbClr val="BA7FB0"/>
      </a:accent6>
      <a:hlink>
        <a:srgbClr val="AE6F69"/>
      </a:hlink>
      <a:folHlink>
        <a:srgbClr val="7F7F7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1128</TotalTime>
  <Words>1879</Words>
  <Application>Microsoft Office PowerPoint</Application>
  <PresentationFormat>Widescreen</PresentationFormat>
  <Paragraphs>266</Paragraphs>
  <Slides>72</Slides>
  <Notes>72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72</vt:i4>
      </vt:variant>
    </vt:vector>
  </HeadingPairs>
  <TitlesOfParts>
    <vt:vector size="78" baseType="lpstr">
      <vt:lpstr>Calibri</vt:lpstr>
      <vt:lpstr>新細明體</vt:lpstr>
      <vt:lpstr>Arial</vt:lpstr>
      <vt:lpstr>Gill Sans</vt:lpstr>
      <vt:lpstr>宋体</vt:lpstr>
      <vt:lpstr>ConfettiVTI</vt:lpstr>
      <vt:lpstr>Numpy, Pandas, Matplotlib 基礎介紹</vt:lpstr>
      <vt:lpstr>Outline</vt:lpstr>
      <vt:lpstr>Before we start…</vt:lpstr>
      <vt:lpstr>Write / Read File</vt:lpstr>
      <vt:lpstr>Open File</vt:lpstr>
      <vt:lpstr>Read Content</vt:lpstr>
      <vt:lpstr>Write Content</vt:lpstr>
      <vt:lpstr>Another way to open a file</vt:lpstr>
      <vt:lpstr>Exercise</vt:lpstr>
      <vt:lpstr>Install Packages</vt:lpstr>
      <vt:lpstr>When we need to install a package???</vt:lpstr>
      <vt:lpstr>So, how we get the things installed???</vt:lpstr>
      <vt:lpstr>So, how we get the things installed???</vt:lpstr>
      <vt:lpstr>So, how we get the things installed???</vt:lpstr>
      <vt:lpstr>Print out content in Jupyter</vt:lpstr>
      <vt:lpstr>Print out content</vt:lpstr>
      <vt:lpstr>Print out content</vt:lpstr>
      <vt:lpstr>Release variable from memory</vt:lpstr>
      <vt:lpstr>Release a variable</vt:lpstr>
      <vt:lpstr>Numpy</vt:lpstr>
      <vt:lpstr>Import</vt:lpstr>
      <vt:lpstr>Declaration of Numpy Arrays</vt:lpstr>
      <vt:lpstr>Get basic information of a Numpy array</vt:lpstr>
      <vt:lpstr>Conversion between list and Numpy array</vt:lpstr>
      <vt:lpstr>Change the data type of elements in a Numpy array</vt:lpstr>
      <vt:lpstr>Perform basic element-wise operation</vt:lpstr>
      <vt:lpstr>Perform basic element-wise operation</vt:lpstr>
      <vt:lpstr>Perform basic matrix operation</vt:lpstr>
      <vt:lpstr>Other calculation of Numpy arrays</vt:lpstr>
      <vt:lpstr>Concatenation of Numpy arrays</vt:lpstr>
      <vt:lpstr>Concatenation of other dimension</vt:lpstr>
      <vt:lpstr>Swapping of Numpy arrays</vt:lpstr>
      <vt:lpstr>Exercise</vt:lpstr>
      <vt:lpstr>Pandas</vt:lpstr>
      <vt:lpstr>Import</vt:lpstr>
      <vt:lpstr>Read csv files to Pandas Dataframe</vt:lpstr>
      <vt:lpstr>Print the some data of DataFrame</vt:lpstr>
      <vt:lpstr>Set to show up all columns</vt:lpstr>
      <vt:lpstr>Show basic information of a dataframe</vt:lpstr>
      <vt:lpstr>Show basic information of a column</vt:lpstr>
      <vt:lpstr>Change column names of DataFrame</vt:lpstr>
      <vt:lpstr>Data Cleaning (Null Values)</vt:lpstr>
      <vt:lpstr>Data Cleaning (Null Values)</vt:lpstr>
      <vt:lpstr>Data Cleaning (Null Values)</vt:lpstr>
      <vt:lpstr>Data Cleaning (Null Values)</vt:lpstr>
      <vt:lpstr>Data Cleaning (Null Values)</vt:lpstr>
      <vt:lpstr>Data Cleaning (Null Values)</vt:lpstr>
      <vt:lpstr>Data Cleaning (Duplicated Values)</vt:lpstr>
      <vt:lpstr>Change data type of a column</vt:lpstr>
      <vt:lpstr>Replace a specify value of a column</vt:lpstr>
      <vt:lpstr>Sampling</vt:lpstr>
      <vt:lpstr>Query</vt:lpstr>
      <vt:lpstr>Pandas Dataframe to Numpy array</vt:lpstr>
      <vt:lpstr>Pandas Dataframe to Numpy array</vt:lpstr>
      <vt:lpstr>Create and Save Dataframe to csv file</vt:lpstr>
      <vt:lpstr>Exercise</vt:lpstr>
      <vt:lpstr>Matplotlib</vt:lpstr>
      <vt:lpstr>Import</vt:lpstr>
      <vt:lpstr>Some settings you may need.</vt:lpstr>
      <vt:lpstr>Simple Bar Chart</vt:lpstr>
      <vt:lpstr>Simple Line Chart</vt:lpstr>
      <vt:lpstr>Simple Pie Chart</vt:lpstr>
      <vt:lpstr>Stacked Bar Chart</vt:lpstr>
      <vt:lpstr>Grouped Bar Chart</vt:lpstr>
      <vt:lpstr>Multiple Line Chart</vt:lpstr>
      <vt:lpstr>Read image and show it</vt:lpstr>
      <vt:lpstr>Subplot vs Subplots</vt:lpstr>
      <vt:lpstr>Subplot (Recommended)</vt:lpstr>
      <vt:lpstr>Subplots</vt:lpstr>
      <vt:lpstr>Save your plots</vt:lpstr>
      <vt:lpstr>Exercise</vt:lpstr>
      <vt:lpstr>Don’t stop at here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Numpy, Pandas, Matplotlib 基礎介紹</dc:title>
  <dc:creator>葉偉良</dc:creator>
  <cp:lastModifiedBy>ywleong1996@gmail.com</cp:lastModifiedBy>
  <cp:revision>80</cp:revision>
  <dcterms:modified xsi:type="dcterms:W3CDTF">2021-05-31T23:34:49Z</dcterms:modified>
</cp:coreProperties>
</file>